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84" r:id="rId4"/>
    <p:sldId id="304" r:id="rId5"/>
    <p:sldId id="310" r:id="rId6"/>
    <p:sldId id="285" r:id="rId7"/>
    <p:sldId id="277" r:id="rId8"/>
    <p:sldId id="300" r:id="rId9"/>
    <p:sldId id="308" r:id="rId10"/>
    <p:sldId id="302" r:id="rId11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A6A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70" autoAdjust="0"/>
  </p:normalViewPr>
  <p:slideViewPr>
    <p:cSldViewPr>
      <p:cViewPr varScale="1">
        <p:scale>
          <a:sx n="109" d="100"/>
          <a:sy n="109" d="100"/>
        </p:scale>
        <p:origin x="59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Оплата за подключение млн.руб.</c:v>
          </c:tx>
          <c:spPr>
            <a:solidFill>
              <a:schemeClr val="accent3"/>
            </a:solidFill>
          </c:spPr>
          <c:invertIfNegative val="0"/>
          <c:dLbls>
            <c:dLbl>
              <c:idx val="6"/>
              <c:layout>
                <c:manualLayout>
                  <c:x val="1.6236744385144011E-3"/>
                  <c:y val="-2.516679742644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898-4C96-84C5-5B19799AC80B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'По лимитам'!$R$22:$R$30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'По лимитам'!$S$22:$S$30</c:f>
              <c:numCache>
                <c:formatCode>_(* #,##0.00_);_(* \(#,##0.00\);_(* "-"??_);_(@_)</c:formatCode>
                <c:ptCount val="9"/>
                <c:pt idx="0">
                  <c:v>98.710999999999999</c:v>
                </c:pt>
                <c:pt idx="1">
                  <c:v>153.15299999999999</c:v>
                </c:pt>
                <c:pt idx="2">
                  <c:v>296.31400000000002</c:v>
                </c:pt>
                <c:pt idx="3">
                  <c:v>347.09699999999998</c:v>
                </c:pt>
                <c:pt idx="4">
                  <c:v>239.06299999999999</c:v>
                </c:pt>
                <c:pt idx="5">
                  <c:v>195.04499999999999</c:v>
                </c:pt>
                <c:pt idx="6">
                  <c:v>140.31</c:v>
                </c:pt>
                <c:pt idx="7">
                  <c:v>222.76599999999999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98-4C96-84C5-5B19799AC80B}"/>
            </c:ext>
          </c:extLst>
        </c:ser>
        <c:ser>
          <c:idx val="1"/>
          <c:order val="1"/>
          <c:tx>
            <c:v>Недополученная прибыль млн.руб.</c:v>
          </c:tx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898-4C96-84C5-5B19799AC80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898-4C96-84C5-5B19799AC80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898-4C96-84C5-5B19799AC80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898-4C96-84C5-5B19799AC80B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'По лимитам'!$R$22:$R$30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'По лимитам'!$T$22:$T$30</c:f>
              <c:numCache>
                <c:formatCode>_(* #,##0.00_);_(* \(#,##0.00\);_(* "-"??_);_(@_)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54.55</c:v>
                </c:pt>
                <c:pt idx="6">
                  <c:v>65</c:v>
                </c:pt>
                <c:pt idx="7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898-4C96-84C5-5B19799AC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7219720"/>
        <c:axId val="377223248"/>
      </c:barChart>
      <c:catAx>
        <c:axId val="377219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77223248"/>
        <c:crosses val="autoZero"/>
        <c:auto val="1"/>
        <c:lblAlgn val="ctr"/>
        <c:lblOffset val="100"/>
        <c:noMultiLvlLbl val="0"/>
      </c:catAx>
      <c:valAx>
        <c:axId val="377223248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77219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152836264030549"/>
          <c:y val="0.92689673041783105"/>
          <c:w val="0.70766783416590584"/>
          <c:h val="7.3103269582168978E-2"/>
        </c:manualLayout>
      </c:layout>
      <c:overlay val="0"/>
      <c:spPr>
        <a:ln w="3175"/>
      </c:spPr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02741358271925"/>
          <c:y val="0.11317573360659673"/>
          <c:w val="0.89497262947553269"/>
          <c:h val="0.709908507518172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 w="12700">
              <a:solidFill>
                <a:sysClr val="windowText" lastClr="000000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>
                <a:rot lat="0" lon="0" rev="5400000"/>
              </a:lightRig>
            </a:scene3d>
            <a:sp3d>
              <a:bevelT w="190500" prst="coolSlant"/>
            </a:sp3d>
          </c:spPr>
          <c:invertIfNegative val="0"/>
          <c:dLbls>
            <c:dLbl>
              <c:idx val="0"/>
              <c:layout>
                <c:manualLayout>
                  <c:x val="-1.4458760768076696E-3"/>
                  <c:y val="1.306643510611591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206,7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0D5-4A7B-8BDC-9509EEC5F26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9163887434790418E-5"/>
                  <c:y val="-1.6333043882644893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160,3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0D5-4A7B-8BDC-9509EEC5F26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923213961652636E-3"/>
                  <c:y val="-5.3718138132453188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148,5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0D5-4A7B-8BDC-9509EEC5F26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3375143819130236E-3"/>
                  <c:y val="-1.8872596427547475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157,0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0D5-4A7B-8BDC-9509EEC5F2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0D5-4A7B-8BDC-9509EEC5F26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0D5-4A7B-8BDC-9509EEC5F26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0D5-4A7B-8BDC-9509EEC5F26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0D5-4A7B-8BDC-9509EEC5F2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г.(ожид.)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206.7</c:v>
                </c:pt>
                <c:pt idx="1">
                  <c:v>160.30000000000001</c:v>
                </c:pt>
                <c:pt idx="2">
                  <c:v>148.5</c:v>
                </c:pt>
                <c:pt idx="3">
                  <c:v>157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0D5-4A7B-8BDC-9509EEC5F2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выполнение инвестрограммы, млн.руб.</c:v>
                </c:pt>
              </c:strCache>
            </c:strRef>
          </c:tx>
          <c:spPr>
            <a:solidFill>
              <a:srgbClr val="5ECCF3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5400000"/>
              </a:lightRig>
            </a:scene3d>
            <a:sp3d>
              <a:bevelT w="190500" prst="coolSlant"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70D5-4A7B-8BDC-9509EEC5F26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70D5-4A7B-8BDC-9509EEC5F26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70D5-4A7B-8BDC-9509EEC5F26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70D5-4A7B-8BDC-9509EEC5F26F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70D5-4A7B-8BDC-9509EEC5F26F}"/>
              </c:ext>
            </c:extLst>
          </c:dPt>
          <c:dLbls>
            <c:dLbl>
              <c:idx val="0"/>
              <c:layout>
                <c:manualLayout>
                  <c:x val="0.34264849431930089"/>
                  <c:y val="-0.25345317414917268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800" b="1" dirty="0" smtClean="0">
                        <a:latin typeface="Times New Roman" pitchFamily="18" charset="0"/>
                        <a:cs typeface="Times New Roman" pitchFamily="18" charset="0"/>
                      </a:rPr>
                      <a:t>647,8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0D5-4A7B-8BDC-9509EEC5F26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564595026049677"/>
                  <c:y val="-0.16285922408010239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800" b="1" dirty="0" smtClean="0">
                        <a:latin typeface="Times New Roman" pitchFamily="18" charset="0"/>
                        <a:cs typeface="Times New Roman" pitchFamily="18" charset="0"/>
                      </a:rPr>
                      <a:t>464,1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0D5-4A7B-8BDC-9509EEC5F26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289195480396308"/>
                  <c:y val="-0.11213041879810746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800" b="1" dirty="0" smtClean="0">
                        <a:latin typeface="Times New Roman" pitchFamily="18" charset="0"/>
                        <a:cs typeface="Times New Roman" pitchFamily="18" charset="0"/>
                      </a:rPr>
                      <a:t>449,8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0D5-4A7B-8BDC-9509EEC5F26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128578002509676"/>
                  <c:y val="-0.17950006653250417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800" b="1" dirty="0" smtClean="0">
                        <a:latin typeface="Times New Roman" pitchFamily="18" charset="0"/>
                        <a:cs typeface="Times New Roman" pitchFamily="18" charset="0"/>
                      </a:rPr>
                      <a:t>602,6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0D5-4A7B-8BDC-9509EEC5F2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0D5-4A7B-8BDC-9509EEC5F26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9152049466723254E-3"/>
                  <c:y val="-8.2349406763269045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800" b="1" dirty="0" smtClean="0">
                        <a:latin typeface="Times New Roman" pitchFamily="18" charset="0"/>
                        <a:cs typeface="Times New Roman" pitchFamily="18" charset="0"/>
                      </a:rPr>
                      <a:t>146,3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0D5-4A7B-8BDC-9509EEC5F26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9161119525866171E-3"/>
                  <c:y val="-7.4166348362019602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800" b="1" dirty="0" smtClean="0">
                        <a:latin typeface="Times New Roman" pitchFamily="18" charset="0"/>
                        <a:cs typeface="Times New Roman" pitchFamily="18" charset="0"/>
                      </a:rPr>
                      <a:t>124,7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70D5-4A7B-8BDC-9509EEC5F26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9658675336154804E-3"/>
                  <c:y val="-0.28645089558237891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800" b="1" dirty="0" smtClean="0">
                        <a:latin typeface="Times New Roman" pitchFamily="18" charset="0"/>
                        <a:cs typeface="Times New Roman" pitchFamily="18" charset="0"/>
                      </a:rPr>
                      <a:t>712,0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70D5-4A7B-8BDC-9509EEC5F26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4223330024262537E-3"/>
                  <c:y val="-4.82989637400283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76</a:t>
                    </a: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70D5-4A7B-8BDC-9509EEC5F26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6.7618549236039702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452,3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70D5-4A7B-8BDC-9509EEC5F2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г.(ожид.)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257.39999999999998</c:v>
                </c:pt>
                <c:pt idx="1">
                  <c:v>289.5</c:v>
                </c:pt>
                <c:pt idx="2">
                  <c:v>454.1</c:v>
                </c:pt>
                <c:pt idx="3">
                  <c:v>490.8</c:v>
                </c:pt>
                <c:pt idx="4">
                  <c:v>319.89999999999998</c:v>
                </c:pt>
                <c:pt idx="5">
                  <c:v>146.30000000000001</c:v>
                </c:pt>
                <c:pt idx="6">
                  <c:v>124.7</c:v>
                </c:pt>
                <c:pt idx="7">
                  <c:v>712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70D5-4A7B-8BDC-9509EEC5F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80052472"/>
        <c:axId val="280044632"/>
      </c:barChart>
      <c:catAx>
        <c:axId val="280052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80044632"/>
        <c:crosses val="autoZero"/>
        <c:auto val="1"/>
        <c:lblAlgn val="ctr"/>
        <c:lblOffset val="100"/>
        <c:noMultiLvlLbl val="0"/>
      </c:catAx>
      <c:valAx>
        <c:axId val="280044632"/>
        <c:scaling>
          <c:orientation val="minMax"/>
          <c:max val="1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+mn-lt"/>
                <a:cs typeface="Times New Roman" panose="02020603050405020304" pitchFamily="18" charset="0"/>
              </a:defRPr>
            </a:pPr>
            <a:endParaRPr lang="ru-RU"/>
          </a:p>
        </c:txPr>
        <c:crossAx val="280052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0.08335</cdr:x>
      <cdr:y>0.84108</cdr:y>
    </cdr:from>
    <cdr:to>
      <cdr:x>0.73166</cdr:x>
      <cdr:y>0.91386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20080" y="4824536"/>
          <a:ext cx="5601130" cy="417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0.13575</cdr:x>
      <cdr:y>0.48052</cdr:y>
    </cdr:from>
    <cdr:to>
      <cdr:x>0.21014</cdr:x>
      <cdr:y>0.5385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187598" y="2377242"/>
          <a:ext cx="650796" cy="286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0.6204</cdr:x>
      <cdr:y>0.116</cdr:y>
    </cdr:from>
    <cdr:to>
      <cdr:x>0.68613</cdr:x>
      <cdr:y>0.18093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448321" y="576064"/>
          <a:ext cx="577236" cy="322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0.727</cdr:x>
      <cdr:y>0.3915</cdr:y>
    </cdr:from>
    <cdr:to>
      <cdr:x>0.81012</cdr:x>
      <cdr:y>0.44403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384425" y="1944216"/>
          <a:ext cx="729954" cy="260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0.7024</cdr:x>
      <cdr:y>0.2755</cdr:y>
    </cdr:from>
    <cdr:to>
      <cdr:x>0.79365</cdr:x>
      <cdr:y>0.33555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168401" y="1368152"/>
          <a:ext cx="801351" cy="298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0.79259</cdr:x>
      <cdr:y>0.29</cdr:y>
    </cdr:from>
    <cdr:to>
      <cdr:x>0.88313</cdr:x>
      <cdr:y>0.36297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960489" y="1440160"/>
          <a:ext cx="795116" cy="362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0.54175</cdr:x>
      <cdr:y>0.5649</cdr:y>
    </cdr:from>
    <cdr:to>
      <cdr:x>0.64759</cdr:x>
      <cdr:y>0.61133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80520" y="3240360"/>
          <a:ext cx="914400" cy="266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0.57233</cdr:x>
      <cdr:y>0.53144</cdr:y>
    </cdr:from>
    <cdr:to>
      <cdr:x>0.63522</cdr:x>
      <cdr:y>0.59421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552728" y="3099224"/>
          <a:ext cx="720080" cy="366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319,9</a:t>
          </a:r>
        </a:p>
      </cdr:txBody>
    </cdr:sp>
  </cdr:relSizeAnchor>
  <cdr:relSizeAnchor xmlns:cdr="http://schemas.openxmlformats.org/drawingml/2006/chartDrawing">
    <cdr:from>
      <cdr:x>0.76241</cdr:x>
      <cdr:y>0.45686</cdr:y>
    </cdr:from>
    <cdr:to>
      <cdr:x>0.83742</cdr:x>
      <cdr:y>0.51963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696744" y="2664296"/>
          <a:ext cx="658858" cy="366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0.09018</cdr:x>
      <cdr:y>0.87717</cdr:y>
    </cdr:from>
    <cdr:to>
      <cdr:x>0.51648</cdr:x>
      <cdr:y>0.93891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792088" y="5115448"/>
          <a:ext cx="374445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Выполнение инвестпрограммы, млн.руб.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0.56567</cdr:x>
      <cdr:y>0.87717</cdr:y>
    </cdr:from>
    <cdr:to>
      <cdr:x>1</cdr:x>
      <cdr:y>0.93826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968620" y="5115448"/>
          <a:ext cx="3814982" cy="356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 т.ч., за счет инвестнадбавки, млн.руб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0.51934</cdr:x>
      <cdr:y>0.88952</cdr:y>
    </cdr:from>
    <cdr:to>
      <cdr:x>0.56064</cdr:x>
      <cdr:y>0.92038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4561637" y="5187456"/>
          <a:ext cx="362763" cy="17996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 w="12700">
          <a:solidFill>
            <a:schemeClr val="tx1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0.04975</cdr:x>
      <cdr:y>0.88952</cdr:y>
    </cdr:from>
    <cdr:to>
      <cdr:x>0.09074</cdr:x>
      <cdr:y>0.92039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436993" y="5187456"/>
          <a:ext cx="360000" cy="180000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 w="12700">
          <a:solidFill>
            <a:schemeClr val="tx1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4283" cy="498295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8" y="3"/>
            <a:ext cx="2944283" cy="498295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r">
              <a:defRPr sz="1200"/>
            </a:lvl1pPr>
          </a:lstStyle>
          <a:p>
            <a:fld id="{4A2D40E9-A53E-4310-97F0-0C7A377E3548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5" rIns="91413" bIns="4570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13" tIns="45705" rIns="91413" bIns="4570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3111"/>
            <a:ext cx="2944283" cy="498294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8" y="9433111"/>
            <a:ext cx="2944283" cy="498294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r">
              <a:defRPr sz="1200"/>
            </a:lvl1pPr>
          </a:lstStyle>
          <a:p>
            <a:fld id="{E72A2215-76D0-45D9-89D0-592EBCD029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35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63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A2215-76D0-45D9-89D0-592EBCD0293B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882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63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A2215-76D0-45D9-89D0-592EBCD0293B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441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63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A2215-76D0-45D9-89D0-592EBCD029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605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63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A2215-76D0-45D9-89D0-592EBCD029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37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6D1-CCF5-4F03-854B-546698EF85C1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B3F4-0520-4806-9127-C4FD0E93AF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02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6D1-CCF5-4F03-854B-546698EF85C1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B3F4-0520-4806-9127-C4FD0E93AF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82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6D1-CCF5-4F03-854B-546698EF85C1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B3F4-0520-4806-9127-C4FD0E93AF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726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6D1-CCF5-4F03-854B-546698EF85C1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B3F4-0520-4806-9127-C4FD0E93AF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409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6D1-CCF5-4F03-854B-546698EF85C1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B3F4-0520-4806-9127-C4FD0E93AF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127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6D1-CCF5-4F03-854B-546698EF85C1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B3F4-0520-4806-9127-C4FD0E93AF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032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6D1-CCF5-4F03-854B-546698EF85C1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B3F4-0520-4806-9127-C4FD0E93AF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717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6D1-CCF5-4F03-854B-546698EF85C1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B3F4-0520-4806-9127-C4FD0E93AF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821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6D1-CCF5-4F03-854B-546698EF85C1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B3F4-0520-4806-9127-C4FD0E93AF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402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6D1-CCF5-4F03-854B-546698EF85C1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B3F4-0520-4806-9127-C4FD0E93AF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498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6D1-CCF5-4F03-854B-546698EF85C1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B3F4-0520-4806-9127-C4FD0E93AF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81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6D1-CCF5-4F03-854B-546698EF85C1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B3F4-0520-4806-9127-C4FD0E93AF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782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6D1-CCF5-4F03-854B-546698EF85C1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B3F4-0520-4806-9127-C4FD0E93AF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258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6D1-CCF5-4F03-854B-546698EF85C1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B3F4-0520-4806-9127-C4FD0E93AF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128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6D1-CCF5-4F03-854B-546698EF85C1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B3F4-0520-4806-9127-C4FD0E93AF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21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6D1-CCF5-4F03-854B-546698EF85C1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B3F4-0520-4806-9127-C4FD0E93AF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97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6D1-CCF5-4F03-854B-546698EF85C1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B3F4-0520-4806-9127-C4FD0E93AF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1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6D1-CCF5-4F03-854B-546698EF85C1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B3F4-0520-4806-9127-C4FD0E93AF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8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6D1-CCF5-4F03-854B-546698EF85C1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B3F4-0520-4806-9127-C4FD0E93AF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17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6D1-CCF5-4F03-854B-546698EF85C1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B3F4-0520-4806-9127-C4FD0E93AF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7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6D1-CCF5-4F03-854B-546698EF85C1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B3F4-0520-4806-9127-C4FD0E93AF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6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6D1-CCF5-4F03-854B-546698EF85C1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B3F4-0520-4806-9127-C4FD0E93AF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776D1-CCF5-4F03-854B-546698EF85C1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2B3F4-0520-4806-9127-C4FD0E93AF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6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776D1-CCF5-4F03-854B-546698EF85C1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2B3F4-0520-4806-9127-C4FD0E93AFA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72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10" Type="http://schemas.openxmlformats.org/officeDocument/2006/relationships/image" Target="../media/image3.jpe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0688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ea typeface="Adobe Gothic Std B" pitchFamily="34" charset="-128"/>
              </a:rPr>
              <a:t>РЕАЛИЗАЦИЯ ИНВЕСТИЦИОННОЙ ПРОГРАММЫ </a:t>
            </a:r>
          </a:p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ea typeface="Adobe Gothic Std B" pitchFamily="34" charset="-128"/>
              </a:rPr>
              <a:t>МУП «ВОДОКАНАЛ» г. КАЗАНИ </a:t>
            </a:r>
          </a:p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ea typeface="Adobe Gothic Std B" pitchFamily="34" charset="-128"/>
              </a:rPr>
              <a:t>2017г.</a:t>
            </a:r>
          </a:p>
        </p:txBody>
      </p:sp>
    </p:spTree>
    <p:extLst>
      <p:ext uri="{BB962C8B-B14F-4D97-AF65-F5344CB8AC3E}">
        <p14:creationId xmlns:p14="http://schemas.microsoft.com/office/powerpoint/2010/main" val="36708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208"/>
            <a:ext cx="12192000" cy="6870209"/>
          </a:xfrm>
        </p:spPr>
      </p:pic>
      <p:sp>
        <p:nvSpPr>
          <p:cNvPr id="7" name="TextBox 6"/>
          <p:cNvSpPr txBox="1"/>
          <p:nvPr/>
        </p:nvSpPr>
        <p:spPr>
          <a:xfrm>
            <a:off x="1524001" y="2414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>
                <a:solidFill>
                  <a:schemeClr val="bg1"/>
                </a:solidFill>
                <a:latin typeface="Impact" panose="020B0806030902050204" pitchFamily="34" charset="0"/>
              </a:rPr>
              <a:t>ИНВЕСТИЦИОННАЯ ПРОГРАММА ДО 2028г.</a:t>
            </a:r>
          </a:p>
        </p:txBody>
      </p:sp>
      <p:pic>
        <p:nvPicPr>
          <p:cNvPr id="32" name="Picture 2" descr="E:\АРХИВ\Фотоархив\otchet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r="4136" b="4454"/>
          <a:stretch/>
        </p:blipFill>
        <p:spPr bwMode="auto">
          <a:xfrm>
            <a:off x="191344" y="102862"/>
            <a:ext cx="708248" cy="80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8972" y="2609254"/>
            <a:ext cx="11305256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ИСТОЧНИКИ ФИНАНСИРОВАНИЯ ПРОГРАММЫ:</a:t>
            </a:r>
          </a:p>
          <a:p>
            <a:pPr algn="ctr">
              <a:spcAft>
                <a:spcPts val="1200"/>
              </a:spcAft>
            </a:pPr>
            <a:r>
              <a:rPr lang="ru-RU" sz="2400" dirty="0">
                <a:solidFill>
                  <a:srgbClr val="17375E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ОБЩАЯ СУММА 44 МЛРД.РУБ.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7375E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АМОРТИЗАЦИОННЫЕ СРЕДСТВА 		    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Impact" panose="020B0806030902050204" pitchFamily="34" charset="0"/>
              </a:rPr>
              <a:t>7,5 МЛРД.РУБ.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Impact" panose="020B0806030902050204" pitchFamily="34" charset="0"/>
              </a:rPr>
              <a:t>ПЛАТА ЗА ПОДКЛЮЧЕНИЕ 			       6 МЛРД.РУБ.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Impact" panose="020B0806030902050204" pitchFamily="34" charset="0"/>
              </a:rPr>
              <a:t>ПРОЧИЕ И ЗАЕМНЫЕ ИСТОЧНИКИ 		30,5 МЛРД.РУБ.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1F497D">
                  <a:lumMod val="75000"/>
                </a:srgbClr>
              </a:solidFill>
              <a:latin typeface="Impact" panose="020B0806030902050204" pitchFamily="34" charset="0"/>
            </a:endParaRPr>
          </a:p>
          <a:p>
            <a:pPr lvl="0" algn="ctr"/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Impact" panose="020B0806030902050204" pitchFamily="34" charset="0"/>
              </a:rPr>
              <a:t>ПРОГРАММА РАЗРАБОТАНА В СООТВЕТСТВИИ С </a:t>
            </a: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Impact" panose="020B0806030902050204" pitchFamily="34" charset="0"/>
              </a:rPr>
              <a:t>УТВЕРЖДЕННОЙ</a:t>
            </a:r>
          </a:p>
          <a:p>
            <a:pPr lvl="0" algn="ctr"/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Impact" panose="020B0806030902050204" pitchFamily="34" charset="0"/>
              </a:rPr>
              <a:t> 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Impact" panose="020B0806030902050204" pitchFamily="34" charset="0"/>
              </a:rPr>
              <a:t>СХЕМОЙ </a:t>
            </a: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Impact" panose="020B0806030902050204" pitchFamily="34" charset="0"/>
              </a:rPr>
              <a:t>ВОДОСНАБЖЕНИЯ И ВОДООТВЕДЕНИЯ 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Impact" panose="020B0806030902050204" pitchFamily="34" charset="0"/>
              </a:rPr>
              <a:t>г. КАЗАНИ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376" y="1137659"/>
            <a:ext cx="11305256" cy="1237262"/>
          </a:xfrm>
          <a:prstGeom prst="rect">
            <a:avLst/>
          </a:prstGeom>
          <a:noFill/>
          <a:effectLst/>
        </p:spPr>
        <p:txBody>
          <a:bodyPr wrap="square" lIns="128016" tIns="64008" rIns="128016" bIns="64008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Impact" panose="020B0806030902050204" pitchFamily="34" charset="0"/>
                <a:cs typeface="Arial" charset="0"/>
              </a:rPr>
              <a:t>ИНВЕСТИЦИОННАЯ ПРОГРАММА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cs typeface="Arial" charset="0"/>
              </a:rPr>
              <a:t>УТВЕРЖДЕНА МИНИСТЕРСТВОМ СТРОИТЕЛЬСТВА РЕСПУБЛИКИ ТАТАРСТАН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  <a:cs typeface="Arial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cs typeface="Arial" charset="0"/>
              </a:rPr>
              <a:t>ПРИКАЗ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cs typeface="Arial" charset="0"/>
              </a:rPr>
              <a:t>МСАиЖКХ №183/О ОТ 27.10.2016г.</a:t>
            </a:r>
          </a:p>
        </p:txBody>
      </p:sp>
    </p:spTree>
    <p:extLst>
      <p:ext uri="{BB962C8B-B14F-4D97-AF65-F5344CB8AC3E}">
        <p14:creationId xmlns:p14="http://schemas.microsoft.com/office/powerpoint/2010/main" val="356950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208"/>
            <a:ext cx="12192000" cy="6870208"/>
          </a:xfrm>
        </p:spPr>
      </p:pic>
      <p:sp>
        <p:nvSpPr>
          <p:cNvPr id="7" name="TextBox 6"/>
          <p:cNvSpPr txBox="1"/>
          <p:nvPr/>
        </p:nvSpPr>
        <p:spPr>
          <a:xfrm>
            <a:off x="1524001" y="2414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>
                <a:solidFill>
                  <a:schemeClr val="bg1"/>
                </a:solidFill>
                <a:latin typeface="Impact" panose="020B0806030902050204" pitchFamily="34" charset="0"/>
              </a:rPr>
              <a:t>ИНВЕСТИЦИОННАЯ ПРОГРАММА ДО 2028г.</a:t>
            </a:r>
          </a:p>
        </p:txBody>
      </p:sp>
      <p:pic>
        <p:nvPicPr>
          <p:cNvPr id="32" name="Picture 2" descr="E:\АРХИВ\Фотоархив\otchet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r="4136" b="4454"/>
          <a:stretch/>
        </p:blipFill>
        <p:spPr bwMode="auto">
          <a:xfrm>
            <a:off x="191344" y="102862"/>
            <a:ext cx="708248" cy="80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7369" y="1473996"/>
            <a:ext cx="11377263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7375E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РЕКОНСТРУКЦИЯ БИОЛОГИЧЕСКИХ ОЧИСТНЫХ СООРУЖЕНИЙ КАНАЛИЗАЦИИ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7375E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СТРОИТЕЛЬСТВО КНС «ЗАРЕЧНАЯ»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7375E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СТРОИТЕЛЬСТВО ВОДОПРОВОДНЫХ УЗЛОВ «ДЕРБЫШКИ» И «ТЭЦЭВСКИЙ»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Impact" panose="020B0806030902050204" pitchFamily="34" charset="0"/>
              </a:rPr>
              <a:t>РЕКОНСТРУКЦИЯ ВОДОЗАБОРОВ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7375E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РЕКОНСТРУКЦИЯ ИНЖЕНЕРНЫХ СЕТЕЙ С НАСОСНЫМИ СТАНЦИЯМИ</a:t>
            </a:r>
          </a:p>
          <a:p>
            <a:pPr lvl="0"/>
            <a:endParaRPr lang="ru-RU" sz="2400" dirty="0">
              <a:solidFill>
                <a:srgbClr val="1F497D">
                  <a:lumMod val="75000"/>
                </a:srgbClr>
              </a:solidFill>
              <a:latin typeface="Impact" panose="020B0806030902050204" pitchFamily="34" charset="0"/>
            </a:endParaRPr>
          </a:p>
          <a:p>
            <a:pPr lvl="0" algn="ctr"/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Impact" panose="020B0806030902050204" pitchFamily="34" charset="0"/>
              </a:rPr>
              <a:t>ИСТОЧНИКИ ФИНАНСИРОВАНИЯ: </a:t>
            </a:r>
          </a:p>
          <a:p>
            <a:pPr lvl="0" algn="ctr"/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Impact" panose="020B0806030902050204" pitchFamily="34" charset="0"/>
              </a:rPr>
              <a:t>ПЛАТА ЗА ТЕХНОЛОГИЧЕСКОЕ ПРИСОЕДИНЕНИЕ И СОБСТВЕННЫЕ СРЕДСТВА ПРЕДПРИЯТИЯ</a:t>
            </a:r>
          </a:p>
          <a:p>
            <a:pPr lvl="0" algn="ctr"/>
            <a:endParaRPr lang="ru-RU" sz="2400" dirty="0">
              <a:solidFill>
                <a:srgbClr val="1F497D">
                  <a:lumMod val="75000"/>
                </a:srgbClr>
              </a:solidFill>
              <a:latin typeface="Impact" panose="020B0806030902050204" pitchFamily="34" charset="0"/>
            </a:endParaRPr>
          </a:p>
          <a:p>
            <a:pPr lvl="0" algn="ctr"/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Impact" panose="020B0806030902050204" pitchFamily="34" charset="0"/>
              </a:rPr>
              <a:t>В РАМКАХ ДЕЙСТВУЮЩЕГО ЗАКОНОДАТЕЛЬСТВА УСТАНОВЛЕН ПОРОГ  50 М3/СУТКИ, </a:t>
            </a:r>
          </a:p>
          <a:p>
            <a:pPr lvl="0" algn="ctr"/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Impact" panose="020B0806030902050204" pitchFamily="34" charset="0"/>
              </a:rPr>
              <a:t>НИЖЕ КОТОРОГО ЗАТРАТЫ НА МОДЕРНИЗАЦИЮ НЕ МОГУТ БЫТЬ ВКЛЮЧЕНЫ</a:t>
            </a:r>
          </a:p>
          <a:p>
            <a:pPr lvl="0" algn="ctr"/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Impact" panose="020B0806030902050204" pitchFamily="34" charset="0"/>
              </a:rPr>
              <a:t>В ПЛАТУ ЗА ТЕХНОЛОГИЧЕСКОЕ ПРИСОЕДИНЕНИЕ</a:t>
            </a:r>
            <a:endParaRPr lang="ru-RU" sz="2400" dirty="0">
              <a:solidFill>
                <a:srgbClr val="1F497D">
                  <a:lumMod val="75000"/>
                </a:srgb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7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208"/>
            <a:ext cx="12192000" cy="6870208"/>
          </a:xfrm>
        </p:spPr>
      </p:pic>
      <p:sp>
        <p:nvSpPr>
          <p:cNvPr id="7" name="TextBox 6"/>
          <p:cNvSpPr txBox="1"/>
          <p:nvPr/>
        </p:nvSpPr>
        <p:spPr>
          <a:xfrm>
            <a:off x="767408" y="-28395"/>
            <a:ext cx="1128749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100" dirty="0">
                <a:solidFill>
                  <a:schemeClr val="bg1"/>
                </a:solidFill>
                <a:latin typeface="Impact" panose="020B0806030902050204" pitchFamily="34" charset="0"/>
              </a:rPr>
              <a:t>СУММА ПОЛУЧЕННЫХ СРЕДСТВ ЗА ТЕХНОЛОГИЧЕСКОЕ ПРИСОЕДИНЕНИЕ </a:t>
            </a:r>
            <a:endParaRPr lang="ru-RU" sz="21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lvl="0" algn="ctr"/>
            <a:r>
              <a:rPr lang="ru-RU" sz="2100" dirty="0" smtClean="0">
                <a:solidFill>
                  <a:schemeClr val="bg1"/>
                </a:solidFill>
                <a:latin typeface="Impact" panose="020B0806030902050204" pitchFamily="34" charset="0"/>
              </a:rPr>
              <a:t>С УКАЗАНИЕМ НЕДОПОЛУЧЕННОЙ </a:t>
            </a:r>
            <a:r>
              <a:rPr lang="ru-RU" sz="2100" dirty="0">
                <a:solidFill>
                  <a:schemeClr val="bg1"/>
                </a:solidFill>
                <a:latin typeface="Impact" panose="020B0806030902050204" pitchFamily="34" charset="0"/>
              </a:rPr>
              <a:t>ПРИБЫЛИ ПОСЛЕ </a:t>
            </a:r>
            <a:r>
              <a:rPr lang="ru-RU" sz="2100" dirty="0" smtClean="0">
                <a:solidFill>
                  <a:schemeClr val="bg1"/>
                </a:solidFill>
                <a:latin typeface="Impact" panose="020B0806030902050204" pitchFamily="34" charset="0"/>
              </a:rPr>
              <a:t>ИЗМЕНЕНИЯ </a:t>
            </a:r>
          </a:p>
          <a:p>
            <a:pPr lvl="0" algn="ctr"/>
            <a:r>
              <a:rPr lang="ru-RU" sz="2100" dirty="0" smtClean="0">
                <a:solidFill>
                  <a:schemeClr val="bg1"/>
                </a:solidFill>
                <a:latin typeface="Impact" panose="020B0806030902050204" pitchFamily="34" charset="0"/>
              </a:rPr>
              <a:t>МЕТОДИКИ </a:t>
            </a:r>
            <a:r>
              <a:rPr lang="ru-RU" sz="2100" dirty="0">
                <a:solidFill>
                  <a:schemeClr val="bg1"/>
                </a:solidFill>
                <a:latin typeface="Impact" panose="020B0806030902050204" pitchFamily="34" charset="0"/>
              </a:rPr>
              <a:t>ФОРМИРОВАНИЯ </a:t>
            </a:r>
            <a:r>
              <a:rPr lang="ru-RU" sz="2100" dirty="0" smtClean="0">
                <a:solidFill>
                  <a:schemeClr val="bg1"/>
                </a:solidFill>
                <a:latin typeface="Impact" panose="020B0806030902050204" pitchFamily="34" charset="0"/>
              </a:rPr>
              <a:t>ПЛАТЫ ЗА ПОДКЛЮЧЕНИЕ</a:t>
            </a:r>
            <a:endParaRPr lang="ru-RU" sz="21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32" name="Picture 2" descr="E:\АРХИВ\Фотоархив\otchet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r="4136" b="4454"/>
          <a:stretch/>
        </p:blipFill>
        <p:spPr bwMode="auto">
          <a:xfrm>
            <a:off x="196262" y="102288"/>
            <a:ext cx="708248" cy="80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7369" y="5877272"/>
            <a:ext cx="11305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ИСТОЧНИКИ ВЫПАДАЮЩИХ ДОХОДОВ, ЗА ВЕСЬ ПЕРИОД ДЕЙСТВИЯ ИНВЕСТИЦИОННОЙ ПРОГРАММЫ – ЭТО БОЛЕЕ 1,5 МЛРД.РУБ. НЕ ОПРЕДЕЛЕНЫ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7350511"/>
              </p:ext>
            </p:extLst>
          </p:nvPr>
        </p:nvGraphicFramePr>
        <p:xfrm>
          <a:off x="407368" y="1179726"/>
          <a:ext cx="11305256" cy="4769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522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2316088" y="188640"/>
            <a:ext cx="81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>
                <a:solidFill>
                  <a:schemeClr val="bg1"/>
                </a:solidFill>
                <a:latin typeface="Impact" panose="020B0806030902050204" pitchFamily="34" charset="0"/>
              </a:rPr>
              <a:t>ПЕРВЫЙ ЭТАП СТРОИТЕЛЬСТВА КНС «ЗАРЕЧНАЯ»</a:t>
            </a:r>
          </a:p>
        </p:txBody>
      </p:sp>
      <p:pic>
        <p:nvPicPr>
          <p:cNvPr id="32" name="Picture 2" descr="E:\АРХИВ\Фотоархив\otchet\Логотип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r="4136" b="4454"/>
          <a:stretch/>
        </p:blipFill>
        <p:spPr bwMode="auto">
          <a:xfrm>
            <a:off x="191344" y="116632"/>
            <a:ext cx="708248" cy="80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9456" y="5132542"/>
            <a:ext cx="9181613" cy="1391150"/>
          </a:xfrm>
          <a:prstGeom prst="rect">
            <a:avLst/>
          </a:prstGeom>
          <a:noFill/>
          <a:effectLst/>
        </p:spPr>
        <p:txBody>
          <a:bodyPr wrap="square" lIns="128016" tIns="64008" rIns="128016" bIns="64008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Impact" panose="020B0806030902050204" pitchFamily="34" charset="0"/>
                <a:cs typeface="Arial" charset="0"/>
              </a:rPr>
              <a:t>РЕАЛИЗАЦИЯ ПЕРВОГО ЭТАПА ПОЗВОЛИТ ДОПОЛНИТЕЛЬНО ПРИНЯТЬ</a:t>
            </a:r>
          </a:p>
          <a:p>
            <a:pPr lvl="0" algn="ctr">
              <a:defRPr/>
            </a:pP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Impact" panose="020B0806030902050204" pitchFamily="34" charset="0"/>
                <a:cs typeface="Arial" charset="0"/>
              </a:rPr>
              <a:t> 2,5 ТЫС.КУБ. МЕТРОВ В ЧАС.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Impact" panose="020B0806030902050204" pitchFamily="34" charset="0"/>
                <a:cs typeface="Arial" charset="0"/>
              </a:rPr>
              <a:t>ПРОЕКТНАЯ 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Impact" panose="020B0806030902050204" pitchFamily="34" charset="0"/>
                <a:cs typeface="Arial" charset="0"/>
              </a:rPr>
              <a:t>СТОИМОСТЬ ПЕРВОГО ЭТАПА – 1 МЛРД. 250 МЛН. РУБ.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370" y="1105736"/>
            <a:ext cx="11305256" cy="4026805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059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11380"/>
          </a:xfrm>
        </p:spPr>
      </p:pic>
      <p:sp>
        <p:nvSpPr>
          <p:cNvPr id="7" name="TextBox 6"/>
          <p:cNvSpPr txBox="1"/>
          <p:nvPr/>
        </p:nvSpPr>
        <p:spPr>
          <a:xfrm>
            <a:off x="2316088" y="188640"/>
            <a:ext cx="81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>
                <a:solidFill>
                  <a:schemeClr val="bg1"/>
                </a:solidFill>
                <a:latin typeface="Impact" panose="020B0806030902050204" pitchFamily="34" charset="0"/>
              </a:rPr>
              <a:t>КНС «ЗАРЕЧНАЯ»</a:t>
            </a:r>
          </a:p>
        </p:txBody>
      </p:sp>
      <p:pic>
        <p:nvPicPr>
          <p:cNvPr id="32" name="Picture 2" descr="E:\АРХИВ\Фотоархив\otchet\Логотип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r="4136" b="4454"/>
          <a:stretch/>
        </p:blipFill>
        <p:spPr bwMode="auto">
          <a:xfrm>
            <a:off x="119336" y="108256"/>
            <a:ext cx="708248" cy="80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79376" y="5636509"/>
            <a:ext cx="11161240" cy="867930"/>
          </a:xfrm>
          <a:prstGeom prst="rect">
            <a:avLst/>
          </a:prstGeom>
          <a:noFill/>
          <a:effectLst/>
        </p:spPr>
        <p:txBody>
          <a:bodyPr wrap="square" lIns="128016" tIns="64008" rIns="128016" bIns="64008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cs typeface="Arial" charset="0"/>
              </a:rPr>
              <a:t>СТРОИТЕЛЬСТВО КНС «ЗАРЕЧНАЯ» И РЕАЛИЗАЦИЯ ПОСЛЕДУЩИХ ЧЕТЫРЕХ ЭТАПОВ</a:t>
            </a:r>
          </a:p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cs typeface="Arial" charset="0"/>
              </a:rPr>
              <a:t>ОБЩЕЙ СТОИМОСТЬЮ БОЛЕЕ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cs typeface="Arial" charset="0"/>
              </a:rPr>
              <a:t>7 МЛРД.РУБ.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  <a:cs typeface="Arial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51384" y="1196752"/>
            <a:ext cx="11089232" cy="4363154"/>
            <a:chOff x="1603654" y="1998118"/>
            <a:chExt cx="8947082" cy="356178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4296301" y="-694529"/>
              <a:ext cx="3561788" cy="8947082"/>
            </a:xfrm>
            <a:prstGeom prst="rect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</p:pic>
        <p:sp>
          <p:nvSpPr>
            <p:cNvPr id="9" name="Прямоугольная выноска 8"/>
            <p:cNvSpPr/>
            <p:nvPr/>
          </p:nvSpPr>
          <p:spPr>
            <a:xfrm>
              <a:off x="1700316" y="3745162"/>
              <a:ext cx="1735864" cy="319913"/>
            </a:xfrm>
            <a:prstGeom prst="wedgeRectCallout">
              <a:avLst>
                <a:gd name="adj1" fmla="val 57651"/>
                <a:gd name="adj2" fmla="val 195139"/>
              </a:avLst>
            </a:prstGeom>
            <a:solidFill>
              <a:schemeClr val="accent5">
                <a:lumMod val="20000"/>
                <a:lumOff val="80000"/>
                <a:alpha val="90000"/>
              </a:schemeClr>
            </a:solidFill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КНС «</a:t>
              </a: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ЗАРЕЧНАЯ</a:t>
              </a:r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»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55405" y="3583336"/>
              <a:ext cx="582702" cy="57412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Прямоугольная выноска 12"/>
            <p:cNvSpPr/>
            <p:nvPr/>
          </p:nvSpPr>
          <p:spPr>
            <a:xfrm>
              <a:off x="7966507" y="2745236"/>
              <a:ext cx="1541006" cy="603928"/>
            </a:xfrm>
            <a:prstGeom prst="wedgeRectCallout">
              <a:avLst>
                <a:gd name="adj1" fmla="val 45502"/>
                <a:gd name="adj2" fmla="val 87621"/>
              </a:avLst>
            </a:prstGeom>
            <a:solidFill>
              <a:schemeClr val="accent5">
                <a:lumMod val="20000"/>
                <a:lumOff val="80000"/>
                <a:alpha val="90000"/>
              </a:schemeClr>
            </a:solidFill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ОЧИСТНЫЕ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 СООРУЖЕНИЯ</a:t>
              </a:r>
            </a:p>
          </p:txBody>
        </p:sp>
        <p:sp>
          <p:nvSpPr>
            <p:cNvPr id="19" name="Прямоугольная выноска 18"/>
            <p:cNvSpPr/>
            <p:nvPr/>
          </p:nvSpPr>
          <p:spPr>
            <a:xfrm>
              <a:off x="4335624" y="5144446"/>
              <a:ext cx="965512" cy="319913"/>
            </a:xfrm>
            <a:prstGeom prst="wedgeRectCallout">
              <a:avLst>
                <a:gd name="adj1" fmla="val -80220"/>
                <a:gd name="adj2" fmla="val -147762"/>
              </a:avLst>
            </a:prstGeom>
            <a:solidFill>
              <a:schemeClr val="bg1">
                <a:alpha val="90000"/>
              </a:schemeClr>
            </a:solidFill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I </a:t>
              </a:r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ЭТАП</a:t>
              </a:r>
            </a:p>
          </p:txBody>
        </p:sp>
        <p:sp>
          <p:nvSpPr>
            <p:cNvPr id="20" name="Freeform 32"/>
            <p:cNvSpPr>
              <a:spLocks/>
            </p:cNvSpPr>
            <p:nvPr/>
          </p:nvSpPr>
          <p:spPr bwMode="auto">
            <a:xfrm rot="16496061">
              <a:off x="4988160" y="3424434"/>
              <a:ext cx="800678" cy="2146520"/>
            </a:xfrm>
            <a:custGeom>
              <a:avLst/>
              <a:gdLst>
                <a:gd name="T0" fmla="*/ 0 w 317"/>
                <a:gd name="T1" fmla="*/ 0 h 953"/>
                <a:gd name="T2" fmla="*/ 2147483646 w 317"/>
                <a:gd name="T3" fmla="*/ 2147483646 h 953"/>
                <a:gd name="T4" fmla="*/ 2147483646 w 317"/>
                <a:gd name="T5" fmla="*/ 2147483646 h 953"/>
                <a:gd name="T6" fmla="*/ 2147483646 w 317"/>
                <a:gd name="T7" fmla="*/ 2147483646 h 953"/>
                <a:gd name="T8" fmla="*/ 2147483646 w 317"/>
                <a:gd name="T9" fmla="*/ 2147483646 h 953"/>
                <a:gd name="T10" fmla="*/ 2147483646 w 317"/>
                <a:gd name="T11" fmla="*/ 2147483646 h 953"/>
                <a:gd name="T12" fmla="*/ 2147483646 w 317"/>
                <a:gd name="T13" fmla="*/ 2147483646 h 9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connsiteX0" fmla="*/ 0 w 7129"/>
                <a:gd name="connsiteY0" fmla="*/ 0 h 9045"/>
                <a:gd name="connsiteX1" fmla="*/ 5710 w 7129"/>
                <a:gd name="connsiteY1" fmla="*/ 483 h 9045"/>
                <a:gd name="connsiteX2" fmla="*/ 5710 w 7129"/>
                <a:gd name="connsiteY2" fmla="*/ 4292 h 9045"/>
                <a:gd name="connsiteX3" fmla="*/ 5710 w 7129"/>
                <a:gd name="connsiteY3" fmla="*/ 5236 h 9045"/>
                <a:gd name="connsiteX4" fmla="*/ 7129 w 7129"/>
                <a:gd name="connsiteY4" fmla="*/ 6663 h 9045"/>
                <a:gd name="connsiteX5" fmla="*/ 7129 w 7129"/>
                <a:gd name="connsiteY5" fmla="*/ 9045 h 9045"/>
                <a:gd name="connsiteX0" fmla="*/ 0 w 10000"/>
                <a:gd name="connsiteY0" fmla="*/ 0 h 7367"/>
                <a:gd name="connsiteX1" fmla="*/ 8010 w 10000"/>
                <a:gd name="connsiteY1" fmla="*/ 534 h 7367"/>
                <a:gd name="connsiteX2" fmla="*/ 8010 w 10000"/>
                <a:gd name="connsiteY2" fmla="*/ 4745 h 7367"/>
                <a:gd name="connsiteX3" fmla="*/ 8010 w 10000"/>
                <a:gd name="connsiteY3" fmla="*/ 5789 h 7367"/>
                <a:gd name="connsiteX4" fmla="*/ 10000 w 10000"/>
                <a:gd name="connsiteY4" fmla="*/ 7367 h 7367"/>
                <a:gd name="connsiteX0" fmla="*/ 0 w 8010"/>
                <a:gd name="connsiteY0" fmla="*/ 0 h 7858"/>
                <a:gd name="connsiteX1" fmla="*/ 8010 w 8010"/>
                <a:gd name="connsiteY1" fmla="*/ 725 h 7858"/>
                <a:gd name="connsiteX2" fmla="*/ 8010 w 8010"/>
                <a:gd name="connsiteY2" fmla="*/ 6441 h 7858"/>
                <a:gd name="connsiteX3" fmla="*/ 8010 w 8010"/>
                <a:gd name="connsiteY3" fmla="*/ 7858 h 7858"/>
                <a:gd name="connsiteX0" fmla="*/ 0 w 10000"/>
                <a:gd name="connsiteY0" fmla="*/ 0 h 8197"/>
                <a:gd name="connsiteX1" fmla="*/ 10000 w 10000"/>
                <a:gd name="connsiteY1" fmla="*/ 923 h 8197"/>
                <a:gd name="connsiteX2" fmla="*/ 10000 w 10000"/>
                <a:gd name="connsiteY2" fmla="*/ 8197 h 8197"/>
                <a:gd name="connsiteX0" fmla="*/ 0 w 10000"/>
                <a:gd name="connsiteY0" fmla="*/ 0 h 1126"/>
                <a:gd name="connsiteX1" fmla="*/ 10000 w 10000"/>
                <a:gd name="connsiteY1" fmla="*/ 1126 h 1126"/>
                <a:gd name="connsiteX0" fmla="*/ 0 w 7974"/>
                <a:gd name="connsiteY0" fmla="*/ 0 h 12437"/>
                <a:gd name="connsiteX1" fmla="*/ 7974 w 7974"/>
                <a:gd name="connsiteY1" fmla="*/ 12437 h 12437"/>
                <a:gd name="connsiteX0" fmla="*/ 329 w 10329"/>
                <a:gd name="connsiteY0" fmla="*/ 0 h 10000"/>
                <a:gd name="connsiteX1" fmla="*/ 10329 w 10329"/>
                <a:gd name="connsiteY1" fmla="*/ 10000 h 10000"/>
                <a:gd name="connsiteX0" fmla="*/ 730 w 10730"/>
                <a:gd name="connsiteY0" fmla="*/ 0 h 10000"/>
                <a:gd name="connsiteX1" fmla="*/ 275 w 10730"/>
                <a:gd name="connsiteY1" fmla="*/ 2050 h 10000"/>
                <a:gd name="connsiteX2" fmla="*/ 10730 w 10730"/>
                <a:gd name="connsiteY2" fmla="*/ 10000 h 10000"/>
                <a:gd name="connsiteX0" fmla="*/ 730 w 10730"/>
                <a:gd name="connsiteY0" fmla="*/ 0 h 10000"/>
                <a:gd name="connsiteX1" fmla="*/ 275 w 10730"/>
                <a:gd name="connsiteY1" fmla="*/ 2050 h 10000"/>
                <a:gd name="connsiteX2" fmla="*/ 10730 w 10730"/>
                <a:gd name="connsiteY2" fmla="*/ 10000 h 10000"/>
                <a:gd name="connsiteX0" fmla="*/ 455 w 10455"/>
                <a:gd name="connsiteY0" fmla="*/ 0 h 10000"/>
                <a:gd name="connsiteX1" fmla="*/ 0 w 10455"/>
                <a:gd name="connsiteY1" fmla="*/ 2050 h 10000"/>
                <a:gd name="connsiteX2" fmla="*/ 10455 w 10455"/>
                <a:gd name="connsiteY2" fmla="*/ 10000 h 10000"/>
                <a:gd name="connsiteX0" fmla="*/ 455 w 10455"/>
                <a:gd name="connsiteY0" fmla="*/ 0 h 10000"/>
                <a:gd name="connsiteX1" fmla="*/ 0 w 10455"/>
                <a:gd name="connsiteY1" fmla="*/ 2050 h 10000"/>
                <a:gd name="connsiteX2" fmla="*/ 7080 w 10455"/>
                <a:gd name="connsiteY2" fmla="*/ 5581 h 10000"/>
                <a:gd name="connsiteX3" fmla="*/ 10455 w 10455"/>
                <a:gd name="connsiteY3" fmla="*/ 10000 h 100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12007 w 12007"/>
                <a:gd name="connsiteY3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10871 w 12007"/>
                <a:gd name="connsiteY3" fmla="*/ 12282 h 25900"/>
                <a:gd name="connsiteX4" fmla="*/ 12007 w 12007"/>
                <a:gd name="connsiteY4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13 w 12901"/>
                <a:gd name="connsiteY0" fmla="*/ 0 h 25738"/>
                <a:gd name="connsiteX1" fmla="*/ 894 w 12901"/>
                <a:gd name="connsiteY1" fmla="*/ 1888 h 25738"/>
                <a:gd name="connsiteX2" fmla="*/ 7974 w 12901"/>
                <a:gd name="connsiteY2" fmla="*/ 5419 h 25738"/>
                <a:gd name="connsiteX3" fmla="*/ 9801 w 12901"/>
                <a:gd name="connsiteY3" fmla="*/ 8138 h 25738"/>
                <a:gd name="connsiteX4" fmla="*/ 11765 w 12901"/>
                <a:gd name="connsiteY4" fmla="*/ 12120 h 25738"/>
                <a:gd name="connsiteX5" fmla="*/ 12901 w 12901"/>
                <a:gd name="connsiteY5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7961 w 12888"/>
                <a:gd name="connsiteY2" fmla="*/ 5419 h 25738"/>
                <a:gd name="connsiteX3" fmla="*/ 9788 w 12888"/>
                <a:gd name="connsiteY3" fmla="*/ 8138 h 25738"/>
                <a:gd name="connsiteX4" fmla="*/ 11752 w 12888"/>
                <a:gd name="connsiteY4" fmla="*/ 12120 h 25738"/>
                <a:gd name="connsiteX5" fmla="*/ 12888 w 12888"/>
                <a:gd name="connsiteY5" fmla="*/ 25738 h 2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88" h="25738">
                  <a:moveTo>
                    <a:pt x="0" y="0"/>
                  </a:moveTo>
                  <a:lnTo>
                    <a:pt x="881" y="1888"/>
                  </a:lnTo>
                  <a:lnTo>
                    <a:pt x="7961" y="5419"/>
                  </a:lnTo>
                  <a:lnTo>
                    <a:pt x="9788" y="8138"/>
                  </a:lnTo>
                  <a:lnTo>
                    <a:pt x="11752" y="12120"/>
                  </a:lnTo>
                  <a:cubicBezTo>
                    <a:pt x="12131" y="16659"/>
                    <a:pt x="12509" y="21199"/>
                    <a:pt x="12888" y="25738"/>
                  </a:cubicBezTo>
                </a:path>
              </a:pathLst>
            </a:custGeom>
            <a:noFill/>
            <a:ln w="63500">
              <a:solidFill>
                <a:srgbClr val="00EA6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 rot="6253292">
              <a:off x="7388277" y="2830313"/>
              <a:ext cx="839032" cy="2561027"/>
            </a:xfrm>
            <a:custGeom>
              <a:avLst/>
              <a:gdLst>
                <a:gd name="T0" fmla="*/ 0 w 317"/>
                <a:gd name="T1" fmla="*/ 0 h 953"/>
                <a:gd name="T2" fmla="*/ 2147483646 w 317"/>
                <a:gd name="T3" fmla="*/ 2147483646 h 953"/>
                <a:gd name="T4" fmla="*/ 2147483646 w 317"/>
                <a:gd name="T5" fmla="*/ 2147483646 h 953"/>
                <a:gd name="T6" fmla="*/ 2147483646 w 317"/>
                <a:gd name="T7" fmla="*/ 2147483646 h 953"/>
                <a:gd name="T8" fmla="*/ 2147483646 w 317"/>
                <a:gd name="T9" fmla="*/ 2147483646 h 953"/>
                <a:gd name="T10" fmla="*/ 2147483646 w 317"/>
                <a:gd name="T11" fmla="*/ 2147483646 h 953"/>
                <a:gd name="T12" fmla="*/ 2147483646 w 317"/>
                <a:gd name="T13" fmla="*/ 2147483646 h 9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connsiteX0" fmla="*/ 0 w 7129"/>
                <a:gd name="connsiteY0" fmla="*/ 0 h 9045"/>
                <a:gd name="connsiteX1" fmla="*/ 5710 w 7129"/>
                <a:gd name="connsiteY1" fmla="*/ 483 h 9045"/>
                <a:gd name="connsiteX2" fmla="*/ 5710 w 7129"/>
                <a:gd name="connsiteY2" fmla="*/ 4292 h 9045"/>
                <a:gd name="connsiteX3" fmla="*/ 5710 w 7129"/>
                <a:gd name="connsiteY3" fmla="*/ 5236 h 9045"/>
                <a:gd name="connsiteX4" fmla="*/ 7129 w 7129"/>
                <a:gd name="connsiteY4" fmla="*/ 6663 h 9045"/>
                <a:gd name="connsiteX5" fmla="*/ 7129 w 7129"/>
                <a:gd name="connsiteY5" fmla="*/ 9045 h 9045"/>
                <a:gd name="connsiteX0" fmla="*/ 0 w 10000"/>
                <a:gd name="connsiteY0" fmla="*/ 0 h 7367"/>
                <a:gd name="connsiteX1" fmla="*/ 8010 w 10000"/>
                <a:gd name="connsiteY1" fmla="*/ 534 h 7367"/>
                <a:gd name="connsiteX2" fmla="*/ 8010 w 10000"/>
                <a:gd name="connsiteY2" fmla="*/ 4745 h 7367"/>
                <a:gd name="connsiteX3" fmla="*/ 8010 w 10000"/>
                <a:gd name="connsiteY3" fmla="*/ 5789 h 7367"/>
                <a:gd name="connsiteX4" fmla="*/ 10000 w 10000"/>
                <a:gd name="connsiteY4" fmla="*/ 7367 h 7367"/>
                <a:gd name="connsiteX0" fmla="*/ 0 w 8010"/>
                <a:gd name="connsiteY0" fmla="*/ 0 h 7858"/>
                <a:gd name="connsiteX1" fmla="*/ 8010 w 8010"/>
                <a:gd name="connsiteY1" fmla="*/ 725 h 7858"/>
                <a:gd name="connsiteX2" fmla="*/ 8010 w 8010"/>
                <a:gd name="connsiteY2" fmla="*/ 6441 h 7858"/>
                <a:gd name="connsiteX3" fmla="*/ 8010 w 8010"/>
                <a:gd name="connsiteY3" fmla="*/ 7858 h 7858"/>
                <a:gd name="connsiteX0" fmla="*/ 0 w 10000"/>
                <a:gd name="connsiteY0" fmla="*/ 0 h 8197"/>
                <a:gd name="connsiteX1" fmla="*/ 10000 w 10000"/>
                <a:gd name="connsiteY1" fmla="*/ 923 h 8197"/>
                <a:gd name="connsiteX2" fmla="*/ 10000 w 10000"/>
                <a:gd name="connsiteY2" fmla="*/ 8197 h 8197"/>
                <a:gd name="connsiteX0" fmla="*/ 0 w 10000"/>
                <a:gd name="connsiteY0" fmla="*/ 0 h 1126"/>
                <a:gd name="connsiteX1" fmla="*/ 10000 w 10000"/>
                <a:gd name="connsiteY1" fmla="*/ 1126 h 1126"/>
                <a:gd name="connsiteX0" fmla="*/ 0 w 7974"/>
                <a:gd name="connsiteY0" fmla="*/ 0 h 12437"/>
                <a:gd name="connsiteX1" fmla="*/ 7974 w 7974"/>
                <a:gd name="connsiteY1" fmla="*/ 12437 h 12437"/>
                <a:gd name="connsiteX0" fmla="*/ 329 w 10329"/>
                <a:gd name="connsiteY0" fmla="*/ 0 h 10000"/>
                <a:gd name="connsiteX1" fmla="*/ 10329 w 10329"/>
                <a:gd name="connsiteY1" fmla="*/ 10000 h 10000"/>
                <a:gd name="connsiteX0" fmla="*/ 730 w 10730"/>
                <a:gd name="connsiteY0" fmla="*/ 0 h 10000"/>
                <a:gd name="connsiteX1" fmla="*/ 275 w 10730"/>
                <a:gd name="connsiteY1" fmla="*/ 2050 h 10000"/>
                <a:gd name="connsiteX2" fmla="*/ 10730 w 10730"/>
                <a:gd name="connsiteY2" fmla="*/ 10000 h 10000"/>
                <a:gd name="connsiteX0" fmla="*/ 730 w 10730"/>
                <a:gd name="connsiteY0" fmla="*/ 0 h 10000"/>
                <a:gd name="connsiteX1" fmla="*/ 275 w 10730"/>
                <a:gd name="connsiteY1" fmla="*/ 2050 h 10000"/>
                <a:gd name="connsiteX2" fmla="*/ 10730 w 10730"/>
                <a:gd name="connsiteY2" fmla="*/ 10000 h 10000"/>
                <a:gd name="connsiteX0" fmla="*/ 455 w 10455"/>
                <a:gd name="connsiteY0" fmla="*/ 0 h 10000"/>
                <a:gd name="connsiteX1" fmla="*/ 0 w 10455"/>
                <a:gd name="connsiteY1" fmla="*/ 2050 h 10000"/>
                <a:gd name="connsiteX2" fmla="*/ 10455 w 10455"/>
                <a:gd name="connsiteY2" fmla="*/ 10000 h 10000"/>
                <a:gd name="connsiteX0" fmla="*/ 455 w 10455"/>
                <a:gd name="connsiteY0" fmla="*/ 0 h 10000"/>
                <a:gd name="connsiteX1" fmla="*/ 0 w 10455"/>
                <a:gd name="connsiteY1" fmla="*/ 2050 h 10000"/>
                <a:gd name="connsiteX2" fmla="*/ 7080 w 10455"/>
                <a:gd name="connsiteY2" fmla="*/ 5581 h 10000"/>
                <a:gd name="connsiteX3" fmla="*/ 10455 w 10455"/>
                <a:gd name="connsiteY3" fmla="*/ 10000 h 100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12007 w 12007"/>
                <a:gd name="connsiteY3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10871 w 12007"/>
                <a:gd name="connsiteY3" fmla="*/ 12282 h 25900"/>
                <a:gd name="connsiteX4" fmla="*/ 12007 w 12007"/>
                <a:gd name="connsiteY4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13 w 12901"/>
                <a:gd name="connsiteY0" fmla="*/ 0 h 25738"/>
                <a:gd name="connsiteX1" fmla="*/ 894 w 12901"/>
                <a:gd name="connsiteY1" fmla="*/ 1888 h 25738"/>
                <a:gd name="connsiteX2" fmla="*/ 7974 w 12901"/>
                <a:gd name="connsiteY2" fmla="*/ 5419 h 25738"/>
                <a:gd name="connsiteX3" fmla="*/ 9801 w 12901"/>
                <a:gd name="connsiteY3" fmla="*/ 8138 h 25738"/>
                <a:gd name="connsiteX4" fmla="*/ 11765 w 12901"/>
                <a:gd name="connsiteY4" fmla="*/ 12120 h 25738"/>
                <a:gd name="connsiteX5" fmla="*/ 12901 w 12901"/>
                <a:gd name="connsiteY5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7961 w 12888"/>
                <a:gd name="connsiteY2" fmla="*/ 5419 h 25738"/>
                <a:gd name="connsiteX3" fmla="*/ 9788 w 12888"/>
                <a:gd name="connsiteY3" fmla="*/ 8138 h 25738"/>
                <a:gd name="connsiteX4" fmla="*/ 11752 w 12888"/>
                <a:gd name="connsiteY4" fmla="*/ 12120 h 25738"/>
                <a:gd name="connsiteX5" fmla="*/ 12888 w 12888"/>
                <a:gd name="connsiteY5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7961 w 12888"/>
                <a:gd name="connsiteY2" fmla="*/ 5419 h 25738"/>
                <a:gd name="connsiteX3" fmla="*/ 9788 w 12888"/>
                <a:gd name="connsiteY3" fmla="*/ 8138 h 25738"/>
                <a:gd name="connsiteX4" fmla="*/ 6553 w 12888"/>
                <a:gd name="connsiteY4" fmla="*/ 12670 h 25738"/>
                <a:gd name="connsiteX5" fmla="*/ 12888 w 12888"/>
                <a:gd name="connsiteY5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7961 w 12888"/>
                <a:gd name="connsiteY2" fmla="*/ 5419 h 25738"/>
                <a:gd name="connsiteX3" fmla="*/ 9788 w 12888"/>
                <a:gd name="connsiteY3" fmla="*/ 8138 h 25738"/>
                <a:gd name="connsiteX4" fmla="*/ 6553 w 12888"/>
                <a:gd name="connsiteY4" fmla="*/ 12670 h 25738"/>
                <a:gd name="connsiteX5" fmla="*/ 12888 w 12888"/>
                <a:gd name="connsiteY5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7961 w 12888"/>
                <a:gd name="connsiteY2" fmla="*/ 5419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3710 w 12888"/>
                <a:gd name="connsiteY2" fmla="*/ 6486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3710 w 12888"/>
                <a:gd name="connsiteY2" fmla="*/ 6486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3710 w 12888"/>
                <a:gd name="connsiteY2" fmla="*/ 6486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3710 w 12888"/>
                <a:gd name="connsiteY2" fmla="*/ 6486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3710 w 12888"/>
                <a:gd name="connsiteY2" fmla="*/ 6486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4855 w 12888"/>
                <a:gd name="connsiteY2" fmla="*/ 4847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4855 w 12888"/>
                <a:gd name="connsiteY2" fmla="*/ 4847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4855 w 12888"/>
                <a:gd name="connsiteY2" fmla="*/ 4847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4855 w 12888"/>
                <a:gd name="connsiteY2" fmla="*/ 4847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4855 w 12888"/>
                <a:gd name="connsiteY2" fmla="*/ 4847 h 25738"/>
                <a:gd name="connsiteX3" fmla="*/ 6553 w 12888"/>
                <a:gd name="connsiteY3" fmla="*/ 12670 h 25738"/>
                <a:gd name="connsiteX4" fmla="*/ 6817 w 12888"/>
                <a:gd name="connsiteY4" fmla="*/ 16293 h 25738"/>
                <a:gd name="connsiteX5" fmla="*/ 12888 w 12888"/>
                <a:gd name="connsiteY5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4855 w 12888"/>
                <a:gd name="connsiteY2" fmla="*/ 4847 h 25738"/>
                <a:gd name="connsiteX3" fmla="*/ 6553 w 12888"/>
                <a:gd name="connsiteY3" fmla="*/ 12670 h 25738"/>
                <a:gd name="connsiteX4" fmla="*/ 6817 w 12888"/>
                <a:gd name="connsiteY4" fmla="*/ 16293 h 25738"/>
                <a:gd name="connsiteX5" fmla="*/ 12888 w 12888"/>
                <a:gd name="connsiteY5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4855 w 12888"/>
                <a:gd name="connsiteY2" fmla="*/ 4847 h 25738"/>
                <a:gd name="connsiteX3" fmla="*/ 6553 w 12888"/>
                <a:gd name="connsiteY3" fmla="*/ 12670 h 25738"/>
                <a:gd name="connsiteX4" fmla="*/ 6817 w 12888"/>
                <a:gd name="connsiteY4" fmla="*/ 16293 h 25738"/>
                <a:gd name="connsiteX5" fmla="*/ 12888 w 12888"/>
                <a:gd name="connsiteY5" fmla="*/ 25738 h 2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88" h="25738">
                  <a:moveTo>
                    <a:pt x="0" y="0"/>
                  </a:moveTo>
                  <a:lnTo>
                    <a:pt x="881" y="1888"/>
                  </a:lnTo>
                  <a:lnTo>
                    <a:pt x="4855" y="4847"/>
                  </a:lnTo>
                  <a:lnTo>
                    <a:pt x="6553" y="12670"/>
                  </a:lnTo>
                  <a:lnTo>
                    <a:pt x="6817" y="16293"/>
                  </a:lnTo>
                  <a:lnTo>
                    <a:pt x="12888" y="25738"/>
                  </a:lnTo>
                </a:path>
              </a:pathLst>
            </a:custGeom>
            <a:noFill/>
            <a:ln w="635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рямоугольная выноска 21"/>
            <p:cNvSpPr/>
            <p:nvPr/>
          </p:nvSpPr>
          <p:spPr>
            <a:xfrm>
              <a:off x="5340228" y="4502459"/>
              <a:ext cx="1037006" cy="319913"/>
            </a:xfrm>
            <a:prstGeom prst="wedgeRectCallout">
              <a:avLst>
                <a:gd name="adj1" fmla="val -59975"/>
                <a:gd name="adj2" fmla="val -104646"/>
              </a:avLst>
            </a:prstGeom>
            <a:solidFill>
              <a:schemeClr val="bg1">
                <a:alpha val="90000"/>
              </a:schemeClr>
            </a:solidFill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II </a:t>
              </a:r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ЭТАП</a:t>
              </a:r>
            </a:p>
          </p:txBody>
        </p:sp>
        <p:sp>
          <p:nvSpPr>
            <p:cNvPr id="23" name="Прямоугольная выноска 22"/>
            <p:cNvSpPr/>
            <p:nvPr/>
          </p:nvSpPr>
          <p:spPr>
            <a:xfrm>
              <a:off x="8032025" y="4376474"/>
              <a:ext cx="1044950" cy="319913"/>
            </a:xfrm>
            <a:prstGeom prst="wedgeRectCallout">
              <a:avLst>
                <a:gd name="adj1" fmla="val -56609"/>
                <a:gd name="adj2" fmla="val -115640"/>
              </a:avLst>
            </a:prstGeom>
            <a:solidFill>
              <a:schemeClr val="bg1">
                <a:alpha val="90000"/>
              </a:schemeClr>
            </a:solidFill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III </a:t>
              </a:r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ЭТАП</a:t>
              </a:r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 rot="16496061">
              <a:off x="4899460" y="3339546"/>
              <a:ext cx="924002" cy="2129760"/>
            </a:xfrm>
            <a:custGeom>
              <a:avLst/>
              <a:gdLst>
                <a:gd name="T0" fmla="*/ 0 w 317"/>
                <a:gd name="T1" fmla="*/ 0 h 953"/>
                <a:gd name="T2" fmla="*/ 2147483646 w 317"/>
                <a:gd name="T3" fmla="*/ 2147483646 h 953"/>
                <a:gd name="T4" fmla="*/ 2147483646 w 317"/>
                <a:gd name="T5" fmla="*/ 2147483646 h 953"/>
                <a:gd name="T6" fmla="*/ 2147483646 w 317"/>
                <a:gd name="T7" fmla="*/ 2147483646 h 953"/>
                <a:gd name="T8" fmla="*/ 2147483646 w 317"/>
                <a:gd name="T9" fmla="*/ 2147483646 h 953"/>
                <a:gd name="T10" fmla="*/ 2147483646 w 317"/>
                <a:gd name="T11" fmla="*/ 2147483646 h 953"/>
                <a:gd name="T12" fmla="*/ 2147483646 w 317"/>
                <a:gd name="T13" fmla="*/ 2147483646 h 9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connsiteX0" fmla="*/ 0 w 7129"/>
                <a:gd name="connsiteY0" fmla="*/ 0 h 9045"/>
                <a:gd name="connsiteX1" fmla="*/ 5710 w 7129"/>
                <a:gd name="connsiteY1" fmla="*/ 483 h 9045"/>
                <a:gd name="connsiteX2" fmla="*/ 5710 w 7129"/>
                <a:gd name="connsiteY2" fmla="*/ 4292 h 9045"/>
                <a:gd name="connsiteX3" fmla="*/ 5710 w 7129"/>
                <a:gd name="connsiteY3" fmla="*/ 5236 h 9045"/>
                <a:gd name="connsiteX4" fmla="*/ 7129 w 7129"/>
                <a:gd name="connsiteY4" fmla="*/ 6663 h 9045"/>
                <a:gd name="connsiteX5" fmla="*/ 7129 w 7129"/>
                <a:gd name="connsiteY5" fmla="*/ 9045 h 9045"/>
                <a:gd name="connsiteX0" fmla="*/ 0 w 10000"/>
                <a:gd name="connsiteY0" fmla="*/ 0 h 7367"/>
                <a:gd name="connsiteX1" fmla="*/ 8010 w 10000"/>
                <a:gd name="connsiteY1" fmla="*/ 534 h 7367"/>
                <a:gd name="connsiteX2" fmla="*/ 8010 w 10000"/>
                <a:gd name="connsiteY2" fmla="*/ 4745 h 7367"/>
                <a:gd name="connsiteX3" fmla="*/ 8010 w 10000"/>
                <a:gd name="connsiteY3" fmla="*/ 5789 h 7367"/>
                <a:gd name="connsiteX4" fmla="*/ 10000 w 10000"/>
                <a:gd name="connsiteY4" fmla="*/ 7367 h 7367"/>
                <a:gd name="connsiteX0" fmla="*/ 0 w 8010"/>
                <a:gd name="connsiteY0" fmla="*/ 0 h 7858"/>
                <a:gd name="connsiteX1" fmla="*/ 8010 w 8010"/>
                <a:gd name="connsiteY1" fmla="*/ 725 h 7858"/>
                <a:gd name="connsiteX2" fmla="*/ 8010 w 8010"/>
                <a:gd name="connsiteY2" fmla="*/ 6441 h 7858"/>
                <a:gd name="connsiteX3" fmla="*/ 8010 w 8010"/>
                <a:gd name="connsiteY3" fmla="*/ 7858 h 7858"/>
                <a:gd name="connsiteX0" fmla="*/ 0 w 10000"/>
                <a:gd name="connsiteY0" fmla="*/ 0 h 8197"/>
                <a:gd name="connsiteX1" fmla="*/ 10000 w 10000"/>
                <a:gd name="connsiteY1" fmla="*/ 923 h 8197"/>
                <a:gd name="connsiteX2" fmla="*/ 10000 w 10000"/>
                <a:gd name="connsiteY2" fmla="*/ 8197 h 8197"/>
                <a:gd name="connsiteX0" fmla="*/ 0 w 10000"/>
                <a:gd name="connsiteY0" fmla="*/ 0 h 1126"/>
                <a:gd name="connsiteX1" fmla="*/ 10000 w 10000"/>
                <a:gd name="connsiteY1" fmla="*/ 1126 h 1126"/>
                <a:gd name="connsiteX0" fmla="*/ 0 w 7974"/>
                <a:gd name="connsiteY0" fmla="*/ 0 h 12437"/>
                <a:gd name="connsiteX1" fmla="*/ 7974 w 7974"/>
                <a:gd name="connsiteY1" fmla="*/ 12437 h 12437"/>
                <a:gd name="connsiteX0" fmla="*/ 329 w 10329"/>
                <a:gd name="connsiteY0" fmla="*/ 0 h 10000"/>
                <a:gd name="connsiteX1" fmla="*/ 10329 w 10329"/>
                <a:gd name="connsiteY1" fmla="*/ 10000 h 10000"/>
                <a:gd name="connsiteX0" fmla="*/ 730 w 10730"/>
                <a:gd name="connsiteY0" fmla="*/ 0 h 10000"/>
                <a:gd name="connsiteX1" fmla="*/ 275 w 10730"/>
                <a:gd name="connsiteY1" fmla="*/ 2050 h 10000"/>
                <a:gd name="connsiteX2" fmla="*/ 10730 w 10730"/>
                <a:gd name="connsiteY2" fmla="*/ 10000 h 10000"/>
                <a:gd name="connsiteX0" fmla="*/ 730 w 10730"/>
                <a:gd name="connsiteY0" fmla="*/ 0 h 10000"/>
                <a:gd name="connsiteX1" fmla="*/ 275 w 10730"/>
                <a:gd name="connsiteY1" fmla="*/ 2050 h 10000"/>
                <a:gd name="connsiteX2" fmla="*/ 10730 w 10730"/>
                <a:gd name="connsiteY2" fmla="*/ 10000 h 10000"/>
                <a:gd name="connsiteX0" fmla="*/ 455 w 10455"/>
                <a:gd name="connsiteY0" fmla="*/ 0 h 10000"/>
                <a:gd name="connsiteX1" fmla="*/ 0 w 10455"/>
                <a:gd name="connsiteY1" fmla="*/ 2050 h 10000"/>
                <a:gd name="connsiteX2" fmla="*/ 10455 w 10455"/>
                <a:gd name="connsiteY2" fmla="*/ 10000 h 10000"/>
                <a:gd name="connsiteX0" fmla="*/ 455 w 10455"/>
                <a:gd name="connsiteY0" fmla="*/ 0 h 10000"/>
                <a:gd name="connsiteX1" fmla="*/ 0 w 10455"/>
                <a:gd name="connsiteY1" fmla="*/ 2050 h 10000"/>
                <a:gd name="connsiteX2" fmla="*/ 7080 w 10455"/>
                <a:gd name="connsiteY2" fmla="*/ 5581 h 10000"/>
                <a:gd name="connsiteX3" fmla="*/ 10455 w 10455"/>
                <a:gd name="connsiteY3" fmla="*/ 10000 h 100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12007 w 12007"/>
                <a:gd name="connsiteY3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10871 w 12007"/>
                <a:gd name="connsiteY3" fmla="*/ 12282 h 25900"/>
                <a:gd name="connsiteX4" fmla="*/ 12007 w 12007"/>
                <a:gd name="connsiteY4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13 w 12901"/>
                <a:gd name="connsiteY0" fmla="*/ 0 h 25738"/>
                <a:gd name="connsiteX1" fmla="*/ 894 w 12901"/>
                <a:gd name="connsiteY1" fmla="*/ 1888 h 25738"/>
                <a:gd name="connsiteX2" fmla="*/ 7974 w 12901"/>
                <a:gd name="connsiteY2" fmla="*/ 5419 h 25738"/>
                <a:gd name="connsiteX3" fmla="*/ 9801 w 12901"/>
                <a:gd name="connsiteY3" fmla="*/ 8138 h 25738"/>
                <a:gd name="connsiteX4" fmla="*/ 11765 w 12901"/>
                <a:gd name="connsiteY4" fmla="*/ 12120 h 25738"/>
                <a:gd name="connsiteX5" fmla="*/ 12901 w 12901"/>
                <a:gd name="connsiteY5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7961 w 12888"/>
                <a:gd name="connsiteY2" fmla="*/ 5419 h 25738"/>
                <a:gd name="connsiteX3" fmla="*/ 9788 w 12888"/>
                <a:gd name="connsiteY3" fmla="*/ 8138 h 25738"/>
                <a:gd name="connsiteX4" fmla="*/ 11752 w 12888"/>
                <a:gd name="connsiteY4" fmla="*/ 12120 h 25738"/>
                <a:gd name="connsiteX5" fmla="*/ 12888 w 12888"/>
                <a:gd name="connsiteY5" fmla="*/ 25738 h 25738"/>
                <a:gd name="connsiteX0" fmla="*/ 0 w 15332"/>
                <a:gd name="connsiteY0" fmla="*/ 0 h 25149"/>
                <a:gd name="connsiteX1" fmla="*/ 3325 w 15332"/>
                <a:gd name="connsiteY1" fmla="*/ 1299 h 25149"/>
                <a:gd name="connsiteX2" fmla="*/ 10405 w 15332"/>
                <a:gd name="connsiteY2" fmla="*/ 4830 h 25149"/>
                <a:gd name="connsiteX3" fmla="*/ 12232 w 15332"/>
                <a:gd name="connsiteY3" fmla="*/ 7549 h 25149"/>
                <a:gd name="connsiteX4" fmla="*/ 14196 w 15332"/>
                <a:gd name="connsiteY4" fmla="*/ 11531 h 25149"/>
                <a:gd name="connsiteX5" fmla="*/ 15332 w 15332"/>
                <a:gd name="connsiteY5" fmla="*/ 25149 h 2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2" h="25149">
                  <a:moveTo>
                    <a:pt x="0" y="0"/>
                  </a:moveTo>
                  <a:lnTo>
                    <a:pt x="3325" y="1299"/>
                  </a:lnTo>
                  <a:lnTo>
                    <a:pt x="10405" y="4830"/>
                  </a:lnTo>
                  <a:lnTo>
                    <a:pt x="12232" y="7549"/>
                  </a:lnTo>
                  <a:lnTo>
                    <a:pt x="14196" y="11531"/>
                  </a:lnTo>
                  <a:cubicBezTo>
                    <a:pt x="14575" y="16070"/>
                    <a:pt x="14953" y="20610"/>
                    <a:pt x="15332" y="25149"/>
                  </a:cubicBezTo>
                </a:path>
              </a:pathLst>
            </a:custGeom>
            <a:noFill/>
            <a:ln w="635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auto">
            <a:xfrm rot="6253292">
              <a:off x="7337110" y="2614598"/>
              <a:ext cx="877304" cy="2635211"/>
            </a:xfrm>
            <a:custGeom>
              <a:avLst/>
              <a:gdLst>
                <a:gd name="T0" fmla="*/ 0 w 317"/>
                <a:gd name="T1" fmla="*/ 0 h 953"/>
                <a:gd name="T2" fmla="*/ 2147483646 w 317"/>
                <a:gd name="T3" fmla="*/ 2147483646 h 953"/>
                <a:gd name="T4" fmla="*/ 2147483646 w 317"/>
                <a:gd name="T5" fmla="*/ 2147483646 h 953"/>
                <a:gd name="T6" fmla="*/ 2147483646 w 317"/>
                <a:gd name="T7" fmla="*/ 2147483646 h 953"/>
                <a:gd name="T8" fmla="*/ 2147483646 w 317"/>
                <a:gd name="T9" fmla="*/ 2147483646 h 953"/>
                <a:gd name="T10" fmla="*/ 2147483646 w 317"/>
                <a:gd name="T11" fmla="*/ 2147483646 h 953"/>
                <a:gd name="T12" fmla="*/ 2147483646 w 317"/>
                <a:gd name="T13" fmla="*/ 2147483646 h 9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connsiteX0" fmla="*/ 0 w 7129"/>
                <a:gd name="connsiteY0" fmla="*/ 0 h 9045"/>
                <a:gd name="connsiteX1" fmla="*/ 5710 w 7129"/>
                <a:gd name="connsiteY1" fmla="*/ 483 h 9045"/>
                <a:gd name="connsiteX2" fmla="*/ 5710 w 7129"/>
                <a:gd name="connsiteY2" fmla="*/ 4292 h 9045"/>
                <a:gd name="connsiteX3" fmla="*/ 5710 w 7129"/>
                <a:gd name="connsiteY3" fmla="*/ 5236 h 9045"/>
                <a:gd name="connsiteX4" fmla="*/ 7129 w 7129"/>
                <a:gd name="connsiteY4" fmla="*/ 6663 h 9045"/>
                <a:gd name="connsiteX5" fmla="*/ 7129 w 7129"/>
                <a:gd name="connsiteY5" fmla="*/ 9045 h 9045"/>
                <a:gd name="connsiteX0" fmla="*/ 0 w 10000"/>
                <a:gd name="connsiteY0" fmla="*/ 0 h 7367"/>
                <a:gd name="connsiteX1" fmla="*/ 8010 w 10000"/>
                <a:gd name="connsiteY1" fmla="*/ 534 h 7367"/>
                <a:gd name="connsiteX2" fmla="*/ 8010 w 10000"/>
                <a:gd name="connsiteY2" fmla="*/ 4745 h 7367"/>
                <a:gd name="connsiteX3" fmla="*/ 8010 w 10000"/>
                <a:gd name="connsiteY3" fmla="*/ 5789 h 7367"/>
                <a:gd name="connsiteX4" fmla="*/ 10000 w 10000"/>
                <a:gd name="connsiteY4" fmla="*/ 7367 h 7367"/>
                <a:gd name="connsiteX0" fmla="*/ 0 w 8010"/>
                <a:gd name="connsiteY0" fmla="*/ 0 h 7858"/>
                <a:gd name="connsiteX1" fmla="*/ 8010 w 8010"/>
                <a:gd name="connsiteY1" fmla="*/ 725 h 7858"/>
                <a:gd name="connsiteX2" fmla="*/ 8010 w 8010"/>
                <a:gd name="connsiteY2" fmla="*/ 6441 h 7858"/>
                <a:gd name="connsiteX3" fmla="*/ 8010 w 8010"/>
                <a:gd name="connsiteY3" fmla="*/ 7858 h 7858"/>
                <a:gd name="connsiteX0" fmla="*/ 0 w 10000"/>
                <a:gd name="connsiteY0" fmla="*/ 0 h 8197"/>
                <a:gd name="connsiteX1" fmla="*/ 10000 w 10000"/>
                <a:gd name="connsiteY1" fmla="*/ 923 h 8197"/>
                <a:gd name="connsiteX2" fmla="*/ 10000 w 10000"/>
                <a:gd name="connsiteY2" fmla="*/ 8197 h 8197"/>
                <a:gd name="connsiteX0" fmla="*/ 0 w 10000"/>
                <a:gd name="connsiteY0" fmla="*/ 0 h 1126"/>
                <a:gd name="connsiteX1" fmla="*/ 10000 w 10000"/>
                <a:gd name="connsiteY1" fmla="*/ 1126 h 1126"/>
                <a:gd name="connsiteX0" fmla="*/ 0 w 7974"/>
                <a:gd name="connsiteY0" fmla="*/ 0 h 12437"/>
                <a:gd name="connsiteX1" fmla="*/ 7974 w 7974"/>
                <a:gd name="connsiteY1" fmla="*/ 12437 h 12437"/>
                <a:gd name="connsiteX0" fmla="*/ 329 w 10329"/>
                <a:gd name="connsiteY0" fmla="*/ 0 h 10000"/>
                <a:gd name="connsiteX1" fmla="*/ 10329 w 10329"/>
                <a:gd name="connsiteY1" fmla="*/ 10000 h 10000"/>
                <a:gd name="connsiteX0" fmla="*/ 730 w 10730"/>
                <a:gd name="connsiteY0" fmla="*/ 0 h 10000"/>
                <a:gd name="connsiteX1" fmla="*/ 275 w 10730"/>
                <a:gd name="connsiteY1" fmla="*/ 2050 h 10000"/>
                <a:gd name="connsiteX2" fmla="*/ 10730 w 10730"/>
                <a:gd name="connsiteY2" fmla="*/ 10000 h 10000"/>
                <a:gd name="connsiteX0" fmla="*/ 730 w 10730"/>
                <a:gd name="connsiteY0" fmla="*/ 0 h 10000"/>
                <a:gd name="connsiteX1" fmla="*/ 275 w 10730"/>
                <a:gd name="connsiteY1" fmla="*/ 2050 h 10000"/>
                <a:gd name="connsiteX2" fmla="*/ 10730 w 10730"/>
                <a:gd name="connsiteY2" fmla="*/ 10000 h 10000"/>
                <a:gd name="connsiteX0" fmla="*/ 455 w 10455"/>
                <a:gd name="connsiteY0" fmla="*/ 0 h 10000"/>
                <a:gd name="connsiteX1" fmla="*/ 0 w 10455"/>
                <a:gd name="connsiteY1" fmla="*/ 2050 h 10000"/>
                <a:gd name="connsiteX2" fmla="*/ 10455 w 10455"/>
                <a:gd name="connsiteY2" fmla="*/ 10000 h 10000"/>
                <a:gd name="connsiteX0" fmla="*/ 455 w 10455"/>
                <a:gd name="connsiteY0" fmla="*/ 0 h 10000"/>
                <a:gd name="connsiteX1" fmla="*/ 0 w 10455"/>
                <a:gd name="connsiteY1" fmla="*/ 2050 h 10000"/>
                <a:gd name="connsiteX2" fmla="*/ 7080 w 10455"/>
                <a:gd name="connsiteY2" fmla="*/ 5581 h 10000"/>
                <a:gd name="connsiteX3" fmla="*/ 10455 w 10455"/>
                <a:gd name="connsiteY3" fmla="*/ 10000 h 100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12007 w 12007"/>
                <a:gd name="connsiteY3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10871 w 12007"/>
                <a:gd name="connsiteY3" fmla="*/ 12282 h 25900"/>
                <a:gd name="connsiteX4" fmla="*/ 12007 w 12007"/>
                <a:gd name="connsiteY4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13 w 12901"/>
                <a:gd name="connsiteY0" fmla="*/ 0 h 25738"/>
                <a:gd name="connsiteX1" fmla="*/ 894 w 12901"/>
                <a:gd name="connsiteY1" fmla="*/ 1888 h 25738"/>
                <a:gd name="connsiteX2" fmla="*/ 7974 w 12901"/>
                <a:gd name="connsiteY2" fmla="*/ 5419 h 25738"/>
                <a:gd name="connsiteX3" fmla="*/ 9801 w 12901"/>
                <a:gd name="connsiteY3" fmla="*/ 8138 h 25738"/>
                <a:gd name="connsiteX4" fmla="*/ 11765 w 12901"/>
                <a:gd name="connsiteY4" fmla="*/ 12120 h 25738"/>
                <a:gd name="connsiteX5" fmla="*/ 12901 w 12901"/>
                <a:gd name="connsiteY5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7961 w 12888"/>
                <a:gd name="connsiteY2" fmla="*/ 5419 h 25738"/>
                <a:gd name="connsiteX3" fmla="*/ 9788 w 12888"/>
                <a:gd name="connsiteY3" fmla="*/ 8138 h 25738"/>
                <a:gd name="connsiteX4" fmla="*/ 11752 w 12888"/>
                <a:gd name="connsiteY4" fmla="*/ 12120 h 25738"/>
                <a:gd name="connsiteX5" fmla="*/ 12888 w 12888"/>
                <a:gd name="connsiteY5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7961 w 12888"/>
                <a:gd name="connsiteY2" fmla="*/ 5419 h 25738"/>
                <a:gd name="connsiteX3" fmla="*/ 9788 w 12888"/>
                <a:gd name="connsiteY3" fmla="*/ 8138 h 25738"/>
                <a:gd name="connsiteX4" fmla="*/ 6553 w 12888"/>
                <a:gd name="connsiteY4" fmla="*/ 12670 h 25738"/>
                <a:gd name="connsiteX5" fmla="*/ 12888 w 12888"/>
                <a:gd name="connsiteY5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7961 w 12888"/>
                <a:gd name="connsiteY2" fmla="*/ 5419 h 25738"/>
                <a:gd name="connsiteX3" fmla="*/ 9788 w 12888"/>
                <a:gd name="connsiteY3" fmla="*/ 8138 h 25738"/>
                <a:gd name="connsiteX4" fmla="*/ 6553 w 12888"/>
                <a:gd name="connsiteY4" fmla="*/ 12670 h 25738"/>
                <a:gd name="connsiteX5" fmla="*/ 12888 w 12888"/>
                <a:gd name="connsiteY5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7961 w 12888"/>
                <a:gd name="connsiteY2" fmla="*/ 5419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3710 w 12888"/>
                <a:gd name="connsiteY2" fmla="*/ 6486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3710 w 12888"/>
                <a:gd name="connsiteY2" fmla="*/ 6486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3710 w 12888"/>
                <a:gd name="connsiteY2" fmla="*/ 6486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3710 w 12888"/>
                <a:gd name="connsiteY2" fmla="*/ 6486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3710 w 12888"/>
                <a:gd name="connsiteY2" fmla="*/ 6486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4855 w 12888"/>
                <a:gd name="connsiteY2" fmla="*/ 4847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4855 w 12888"/>
                <a:gd name="connsiteY2" fmla="*/ 4847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4855 w 12888"/>
                <a:gd name="connsiteY2" fmla="*/ 4847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4855 w 12888"/>
                <a:gd name="connsiteY2" fmla="*/ 4847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4855 w 12888"/>
                <a:gd name="connsiteY2" fmla="*/ 4847 h 25738"/>
                <a:gd name="connsiteX3" fmla="*/ 6553 w 12888"/>
                <a:gd name="connsiteY3" fmla="*/ 12670 h 25738"/>
                <a:gd name="connsiteX4" fmla="*/ 6817 w 12888"/>
                <a:gd name="connsiteY4" fmla="*/ 16293 h 25738"/>
                <a:gd name="connsiteX5" fmla="*/ 12888 w 12888"/>
                <a:gd name="connsiteY5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4855 w 12888"/>
                <a:gd name="connsiteY2" fmla="*/ 4847 h 25738"/>
                <a:gd name="connsiteX3" fmla="*/ 6553 w 12888"/>
                <a:gd name="connsiteY3" fmla="*/ 12670 h 25738"/>
                <a:gd name="connsiteX4" fmla="*/ 6817 w 12888"/>
                <a:gd name="connsiteY4" fmla="*/ 16293 h 25738"/>
                <a:gd name="connsiteX5" fmla="*/ 12888 w 12888"/>
                <a:gd name="connsiteY5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4855 w 12888"/>
                <a:gd name="connsiteY2" fmla="*/ 4847 h 25738"/>
                <a:gd name="connsiteX3" fmla="*/ 6553 w 12888"/>
                <a:gd name="connsiteY3" fmla="*/ 12670 h 25738"/>
                <a:gd name="connsiteX4" fmla="*/ 6817 w 12888"/>
                <a:gd name="connsiteY4" fmla="*/ 16293 h 25738"/>
                <a:gd name="connsiteX5" fmla="*/ 12888 w 12888"/>
                <a:gd name="connsiteY5" fmla="*/ 25738 h 2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88" h="25738">
                  <a:moveTo>
                    <a:pt x="0" y="0"/>
                  </a:moveTo>
                  <a:lnTo>
                    <a:pt x="881" y="1888"/>
                  </a:lnTo>
                  <a:lnTo>
                    <a:pt x="4855" y="4847"/>
                  </a:lnTo>
                  <a:lnTo>
                    <a:pt x="6553" y="12670"/>
                  </a:lnTo>
                  <a:lnTo>
                    <a:pt x="6817" y="16293"/>
                  </a:lnTo>
                  <a:lnTo>
                    <a:pt x="12888" y="25738"/>
                  </a:lnTo>
                </a:path>
              </a:pathLst>
            </a:custGeom>
            <a:noFill/>
            <a:ln w="635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ая выноска 28"/>
            <p:cNvSpPr/>
            <p:nvPr/>
          </p:nvSpPr>
          <p:spPr>
            <a:xfrm>
              <a:off x="3965866" y="3271484"/>
              <a:ext cx="1014304" cy="319913"/>
            </a:xfrm>
            <a:prstGeom prst="wedgeRectCallout">
              <a:avLst>
                <a:gd name="adj1" fmla="val 79041"/>
                <a:gd name="adj2" fmla="val 120697"/>
              </a:avLst>
            </a:prstGeom>
            <a:solidFill>
              <a:schemeClr val="bg1">
                <a:alpha val="90000"/>
              </a:schemeClr>
            </a:solidFill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IV </a:t>
              </a:r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ЭТАП</a:t>
              </a: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 rot="16496061">
              <a:off x="4797978" y="3237452"/>
              <a:ext cx="1084672" cy="2133825"/>
            </a:xfrm>
            <a:custGeom>
              <a:avLst/>
              <a:gdLst>
                <a:gd name="T0" fmla="*/ 0 w 317"/>
                <a:gd name="T1" fmla="*/ 0 h 953"/>
                <a:gd name="T2" fmla="*/ 2147483646 w 317"/>
                <a:gd name="T3" fmla="*/ 2147483646 h 953"/>
                <a:gd name="T4" fmla="*/ 2147483646 w 317"/>
                <a:gd name="T5" fmla="*/ 2147483646 h 953"/>
                <a:gd name="T6" fmla="*/ 2147483646 w 317"/>
                <a:gd name="T7" fmla="*/ 2147483646 h 953"/>
                <a:gd name="T8" fmla="*/ 2147483646 w 317"/>
                <a:gd name="T9" fmla="*/ 2147483646 h 953"/>
                <a:gd name="T10" fmla="*/ 2147483646 w 317"/>
                <a:gd name="T11" fmla="*/ 2147483646 h 953"/>
                <a:gd name="T12" fmla="*/ 2147483646 w 317"/>
                <a:gd name="T13" fmla="*/ 2147483646 h 9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connsiteX0" fmla="*/ 0 w 7129"/>
                <a:gd name="connsiteY0" fmla="*/ 0 h 9045"/>
                <a:gd name="connsiteX1" fmla="*/ 5710 w 7129"/>
                <a:gd name="connsiteY1" fmla="*/ 483 h 9045"/>
                <a:gd name="connsiteX2" fmla="*/ 5710 w 7129"/>
                <a:gd name="connsiteY2" fmla="*/ 4292 h 9045"/>
                <a:gd name="connsiteX3" fmla="*/ 5710 w 7129"/>
                <a:gd name="connsiteY3" fmla="*/ 5236 h 9045"/>
                <a:gd name="connsiteX4" fmla="*/ 7129 w 7129"/>
                <a:gd name="connsiteY4" fmla="*/ 6663 h 9045"/>
                <a:gd name="connsiteX5" fmla="*/ 7129 w 7129"/>
                <a:gd name="connsiteY5" fmla="*/ 9045 h 9045"/>
                <a:gd name="connsiteX0" fmla="*/ 0 w 10000"/>
                <a:gd name="connsiteY0" fmla="*/ 0 h 7367"/>
                <a:gd name="connsiteX1" fmla="*/ 8010 w 10000"/>
                <a:gd name="connsiteY1" fmla="*/ 534 h 7367"/>
                <a:gd name="connsiteX2" fmla="*/ 8010 w 10000"/>
                <a:gd name="connsiteY2" fmla="*/ 4745 h 7367"/>
                <a:gd name="connsiteX3" fmla="*/ 8010 w 10000"/>
                <a:gd name="connsiteY3" fmla="*/ 5789 h 7367"/>
                <a:gd name="connsiteX4" fmla="*/ 10000 w 10000"/>
                <a:gd name="connsiteY4" fmla="*/ 7367 h 7367"/>
                <a:gd name="connsiteX0" fmla="*/ 0 w 8010"/>
                <a:gd name="connsiteY0" fmla="*/ 0 h 7858"/>
                <a:gd name="connsiteX1" fmla="*/ 8010 w 8010"/>
                <a:gd name="connsiteY1" fmla="*/ 725 h 7858"/>
                <a:gd name="connsiteX2" fmla="*/ 8010 w 8010"/>
                <a:gd name="connsiteY2" fmla="*/ 6441 h 7858"/>
                <a:gd name="connsiteX3" fmla="*/ 8010 w 8010"/>
                <a:gd name="connsiteY3" fmla="*/ 7858 h 7858"/>
                <a:gd name="connsiteX0" fmla="*/ 0 w 10000"/>
                <a:gd name="connsiteY0" fmla="*/ 0 h 8197"/>
                <a:gd name="connsiteX1" fmla="*/ 10000 w 10000"/>
                <a:gd name="connsiteY1" fmla="*/ 923 h 8197"/>
                <a:gd name="connsiteX2" fmla="*/ 10000 w 10000"/>
                <a:gd name="connsiteY2" fmla="*/ 8197 h 8197"/>
                <a:gd name="connsiteX0" fmla="*/ 0 w 10000"/>
                <a:gd name="connsiteY0" fmla="*/ 0 h 1126"/>
                <a:gd name="connsiteX1" fmla="*/ 10000 w 10000"/>
                <a:gd name="connsiteY1" fmla="*/ 1126 h 1126"/>
                <a:gd name="connsiteX0" fmla="*/ 0 w 7974"/>
                <a:gd name="connsiteY0" fmla="*/ 0 h 12437"/>
                <a:gd name="connsiteX1" fmla="*/ 7974 w 7974"/>
                <a:gd name="connsiteY1" fmla="*/ 12437 h 12437"/>
                <a:gd name="connsiteX0" fmla="*/ 329 w 10329"/>
                <a:gd name="connsiteY0" fmla="*/ 0 h 10000"/>
                <a:gd name="connsiteX1" fmla="*/ 10329 w 10329"/>
                <a:gd name="connsiteY1" fmla="*/ 10000 h 10000"/>
                <a:gd name="connsiteX0" fmla="*/ 730 w 10730"/>
                <a:gd name="connsiteY0" fmla="*/ 0 h 10000"/>
                <a:gd name="connsiteX1" fmla="*/ 275 w 10730"/>
                <a:gd name="connsiteY1" fmla="*/ 2050 h 10000"/>
                <a:gd name="connsiteX2" fmla="*/ 10730 w 10730"/>
                <a:gd name="connsiteY2" fmla="*/ 10000 h 10000"/>
                <a:gd name="connsiteX0" fmla="*/ 730 w 10730"/>
                <a:gd name="connsiteY0" fmla="*/ 0 h 10000"/>
                <a:gd name="connsiteX1" fmla="*/ 275 w 10730"/>
                <a:gd name="connsiteY1" fmla="*/ 2050 h 10000"/>
                <a:gd name="connsiteX2" fmla="*/ 10730 w 10730"/>
                <a:gd name="connsiteY2" fmla="*/ 10000 h 10000"/>
                <a:gd name="connsiteX0" fmla="*/ 455 w 10455"/>
                <a:gd name="connsiteY0" fmla="*/ 0 h 10000"/>
                <a:gd name="connsiteX1" fmla="*/ 0 w 10455"/>
                <a:gd name="connsiteY1" fmla="*/ 2050 h 10000"/>
                <a:gd name="connsiteX2" fmla="*/ 10455 w 10455"/>
                <a:gd name="connsiteY2" fmla="*/ 10000 h 10000"/>
                <a:gd name="connsiteX0" fmla="*/ 455 w 10455"/>
                <a:gd name="connsiteY0" fmla="*/ 0 h 10000"/>
                <a:gd name="connsiteX1" fmla="*/ 0 w 10455"/>
                <a:gd name="connsiteY1" fmla="*/ 2050 h 10000"/>
                <a:gd name="connsiteX2" fmla="*/ 7080 w 10455"/>
                <a:gd name="connsiteY2" fmla="*/ 5581 h 10000"/>
                <a:gd name="connsiteX3" fmla="*/ 10455 w 10455"/>
                <a:gd name="connsiteY3" fmla="*/ 10000 h 100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12007 w 12007"/>
                <a:gd name="connsiteY3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10871 w 12007"/>
                <a:gd name="connsiteY3" fmla="*/ 12282 h 25900"/>
                <a:gd name="connsiteX4" fmla="*/ 12007 w 12007"/>
                <a:gd name="connsiteY4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13 w 12901"/>
                <a:gd name="connsiteY0" fmla="*/ 0 h 25738"/>
                <a:gd name="connsiteX1" fmla="*/ 894 w 12901"/>
                <a:gd name="connsiteY1" fmla="*/ 1888 h 25738"/>
                <a:gd name="connsiteX2" fmla="*/ 7974 w 12901"/>
                <a:gd name="connsiteY2" fmla="*/ 5419 h 25738"/>
                <a:gd name="connsiteX3" fmla="*/ 9801 w 12901"/>
                <a:gd name="connsiteY3" fmla="*/ 8138 h 25738"/>
                <a:gd name="connsiteX4" fmla="*/ 11765 w 12901"/>
                <a:gd name="connsiteY4" fmla="*/ 12120 h 25738"/>
                <a:gd name="connsiteX5" fmla="*/ 12901 w 12901"/>
                <a:gd name="connsiteY5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7961 w 12888"/>
                <a:gd name="connsiteY2" fmla="*/ 5419 h 25738"/>
                <a:gd name="connsiteX3" fmla="*/ 9788 w 12888"/>
                <a:gd name="connsiteY3" fmla="*/ 8138 h 25738"/>
                <a:gd name="connsiteX4" fmla="*/ 11752 w 12888"/>
                <a:gd name="connsiteY4" fmla="*/ 12120 h 25738"/>
                <a:gd name="connsiteX5" fmla="*/ 12888 w 12888"/>
                <a:gd name="connsiteY5" fmla="*/ 25738 h 25738"/>
                <a:gd name="connsiteX0" fmla="*/ 0 w 17998"/>
                <a:gd name="connsiteY0" fmla="*/ 0 h 25197"/>
                <a:gd name="connsiteX1" fmla="*/ 5991 w 17998"/>
                <a:gd name="connsiteY1" fmla="*/ 1347 h 25197"/>
                <a:gd name="connsiteX2" fmla="*/ 13071 w 17998"/>
                <a:gd name="connsiteY2" fmla="*/ 4878 h 25197"/>
                <a:gd name="connsiteX3" fmla="*/ 14898 w 17998"/>
                <a:gd name="connsiteY3" fmla="*/ 7597 h 25197"/>
                <a:gd name="connsiteX4" fmla="*/ 16862 w 17998"/>
                <a:gd name="connsiteY4" fmla="*/ 11579 h 25197"/>
                <a:gd name="connsiteX5" fmla="*/ 17998 w 17998"/>
                <a:gd name="connsiteY5" fmla="*/ 25197 h 2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98" h="25197">
                  <a:moveTo>
                    <a:pt x="0" y="0"/>
                  </a:moveTo>
                  <a:lnTo>
                    <a:pt x="5991" y="1347"/>
                  </a:lnTo>
                  <a:lnTo>
                    <a:pt x="13071" y="4878"/>
                  </a:lnTo>
                  <a:lnTo>
                    <a:pt x="14898" y="7597"/>
                  </a:lnTo>
                  <a:lnTo>
                    <a:pt x="16862" y="11579"/>
                  </a:lnTo>
                  <a:cubicBezTo>
                    <a:pt x="17241" y="16118"/>
                    <a:pt x="17619" y="20658"/>
                    <a:pt x="17998" y="25197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rot="6253292">
              <a:off x="7325118" y="2434668"/>
              <a:ext cx="877304" cy="2635211"/>
            </a:xfrm>
            <a:custGeom>
              <a:avLst/>
              <a:gdLst>
                <a:gd name="T0" fmla="*/ 0 w 317"/>
                <a:gd name="T1" fmla="*/ 0 h 953"/>
                <a:gd name="T2" fmla="*/ 2147483646 w 317"/>
                <a:gd name="T3" fmla="*/ 2147483646 h 953"/>
                <a:gd name="T4" fmla="*/ 2147483646 w 317"/>
                <a:gd name="T5" fmla="*/ 2147483646 h 953"/>
                <a:gd name="T6" fmla="*/ 2147483646 w 317"/>
                <a:gd name="T7" fmla="*/ 2147483646 h 953"/>
                <a:gd name="T8" fmla="*/ 2147483646 w 317"/>
                <a:gd name="T9" fmla="*/ 2147483646 h 953"/>
                <a:gd name="T10" fmla="*/ 2147483646 w 317"/>
                <a:gd name="T11" fmla="*/ 2147483646 h 953"/>
                <a:gd name="T12" fmla="*/ 2147483646 w 317"/>
                <a:gd name="T13" fmla="*/ 2147483646 h 9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connsiteX0" fmla="*/ 0 w 7129"/>
                <a:gd name="connsiteY0" fmla="*/ 0 h 9045"/>
                <a:gd name="connsiteX1" fmla="*/ 5710 w 7129"/>
                <a:gd name="connsiteY1" fmla="*/ 483 h 9045"/>
                <a:gd name="connsiteX2" fmla="*/ 5710 w 7129"/>
                <a:gd name="connsiteY2" fmla="*/ 4292 h 9045"/>
                <a:gd name="connsiteX3" fmla="*/ 5710 w 7129"/>
                <a:gd name="connsiteY3" fmla="*/ 5236 h 9045"/>
                <a:gd name="connsiteX4" fmla="*/ 7129 w 7129"/>
                <a:gd name="connsiteY4" fmla="*/ 6663 h 9045"/>
                <a:gd name="connsiteX5" fmla="*/ 7129 w 7129"/>
                <a:gd name="connsiteY5" fmla="*/ 9045 h 9045"/>
                <a:gd name="connsiteX0" fmla="*/ 0 w 10000"/>
                <a:gd name="connsiteY0" fmla="*/ 0 h 7367"/>
                <a:gd name="connsiteX1" fmla="*/ 8010 w 10000"/>
                <a:gd name="connsiteY1" fmla="*/ 534 h 7367"/>
                <a:gd name="connsiteX2" fmla="*/ 8010 w 10000"/>
                <a:gd name="connsiteY2" fmla="*/ 4745 h 7367"/>
                <a:gd name="connsiteX3" fmla="*/ 8010 w 10000"/>
                <a:gd name="connsiteY3" fmla="*/ 5789 h 7367"/>
                <a:gd name="connsiteX4" fmla="*/ 10000 w 10000"/>
                <a:gd name="connsiteY4" fmla="*/ 7367 h 7367"/>
                <a:gd name="connsiteX0" fmla="*/ 0 w 8010"/>
                <a:gd name="connsiteY0" fmla="*/ 0 h 7858"/>
                <a:gd name="connsiteX1" fmla="*/ 8010 w 8010"/>
                <a:gd name="connsiteY1" fmla="*/ 725 h 7858"/>
                <a:gd name="connsiteX2" fmla="*/ 8010 w 8010"/>
                <a:gd name="connsiteY2" fmla="*/ 6441 h 7858"/>
                <a:gd name="connsiteX3" fmla="*/ 8010 w 8010"/>
                <a:gd name="connsiteY3" fmla="*/ 7858 h 7858"/>
                <a:gd name="connsiteX0" fmla="*/ 0 w 10000"/>
                <a:gd name="connsiteY0" fmla="*/ 0 h 8197"/>
                <a:gd name="connsiteX1" fmla="*/ 10000 w 10000"/>
                <a:gd name="connsiteY1" fmla="*/ 923 h 8197"/>
                <a:gd name="connsiteX2" fmla="*/ 10000 w 10000"/>
                <a:gd name="connsiteY2" fmla="*/ 8197 h 8197"/>
                <a:gd name="connsiteX0" fmla="*/ 0 w 10000"/>
                <a:gd name="connsiteY0" fmla="*/ 0 h 1126"/>
                <a:gd name="connsiteX1" fmla="*/ 10000 w 10000"/>
                <a:gd name="connsiteY1" fmla="*/ 1126 h 1126"/>
                <a:gd name="connsiteX0" fmla="*/ 0 w 7974"/>
                <a:gd name="connsiteY0" fmla="*/ 0 h 12437"/>
                <a:gd name="connsiteX1" fmla="*/ 7974 w 7974"/>
                <a:gd name="connsiteY1" fmla="*/ 12437 h 12437"/>
                <a:gd name="connsiteX0" fmla="*/ 329 w 10329"/>
                <a:gd name="connsiteY0" fmla="*/ 0 h 10000"/>
                <a:gd name="connsiteX1" fmla="*/ 10329 w 10329"/>
                <a:gd name="connsiteY1" fmla="*/ 10000 h 10000"/>
                <a:gd name="connsiteX0" fmla="*/ 730 w 10730"/>
                <a:gd name="connsiteY0" fmla="*/ 0 h 10000"/>
                <a:gd name="connsiteX1" fmla="*/ 275 w 10730"/>
                <a:gd name="connsiteY1" fmla="*/ 2050 h 10000"/>
                <a:gd name="connsiteX2" fmla="*/ 10730 w 10730"/>
                <a:gd name="connsiteY2" fmla="*/ 10000 h 10000"/>
                <a:gd name="connsiteX0" fmla="*/ 730 w 10730"/>
                <a:gd name="connsiteY0" fmla="*/ 0 h 10000"/>
                <a:gd name="connsiteX1" fmla="*/ 275 w 10730"/>
                <a:gd name="connsiteY1" fmla="*/ 2050 h 10000"/>
                <a:gd name="connsiteX2" fmla="*/ 10730 w 10730"/>
                <a:gd name="connsiteY2" fmla="*/ 10000 h 10000"/>
                <a:gd name="connsiteX0" fmla="*/ 455 w 10455"/>
                <a:gd name="connsiteY0" fmla="*/ 0 h 10000"/>
                <a:gd name="connsiteX1" fmla="*/ 0 w 10455"/>
                <a:gd name="connsiteY1" fmla="*/ 2050 h 10000"/>
                <a:gd name="connsiteX2" fmla="*/ 10455 w 10455"/>
                <a:gd name="connsiteY2" fmla="*/ 10000 h 10000"/>
                <a:gd name="connsiteX0" fmla="*/ 455 w 10455"/>
                <a:gd name="connsiteY0" fmla="*/ 0 h 10000"/>
                <a:gd name="connsiteX1" fmla="*/ 0 w 10455"/>
                <a:gd name="connsiteY1" fmla="*/ 2050 h 10000"/>
                <a:gd name="connsiteX2" fmla="*/ 7080 w 10455"/>
                <a:gd name="connsiteY2" fmla="*/ 5581 h 10000"/>
                <a:gd name="connsiteX3" fmla="*/ 10455 w 10455"/>
                <a:gd name="connsiteY3" fmla="*/ 10000 h 100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12007 w 12007"/>
                <a:gd name="connsiteY3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10871 w 12007"/>
                <a:gd name="connsiteY3" fmla="*/ 12282 h 25900"/>
                <a:gd name="connsiteX4" fmla="*/ 12007 w 12007"/>
                <a:gd name="connsiteY4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455 w 12007"/>
                <a:gd name="connsiteY0" fmla="*/ 0 h 25900"/>
                <a:gd name="connsiteX1" fmla="*/ 0 w 12007"/>
                <a:gd name="connsiteY1" fmla="*/ 2050 h 25900"/>
                <a:gd name="connsiteX2" fmla="*/ 7080 w 12007"/>
                <a:gd name="connsiteY2" fmla="*/ 5581 h 25900"/>
                <a:gd name="connsiteX3" fmla="*/ 8907 w 12007"/>
                <a:gd name="connsiteY3" fmla="*/ 8300 h 25900"/>
                <a:gd name="connsiteX4" fmla="*/ 10871 w 12007"/>
                <a:gd name="connsiteY4" fmla="*/ 12282 h 25900"/>
                <a:gd name="connsiteX5" fmla="*/ 12007 w 12007"/>
                <a:gd name="connsiteY5" fmla="*/ 25900 h 25900"/>
                <a:gd name="connsiteX0" fmla="*/ 13 w 12901"/>
                <a:gd name="connsiteY0" fmla="*/ 0 h 25738"/>
                <a:gd name="connsiteX1" fmla="*/ 894 w 12901"/>
                <a:gd name="connsiteY1" fmla="*/ 1888 h 25738"/>
                <a:gd name="connsiteX2" fmla="*/ 7974 w 12901"/>
                <a:gd name="connsiteY2" fmla="*/ 5419 h 25738"/>
                <a:gd name="connsiteX3" fmla="*/ 9801 w 12901"/>
                <a:gd name="connsiteY3" fmla="*/ 8138 h 25738"/>
                <a:gd name="connsiteX4" fmla="*/ 11765 w 12901"/>
                <a:gd name="connsiteY4" fmla="*/ 12120 h 25738"/>
                <a:gd name="connsiteX5" fmla="*/ 12901 w 12901"/>
                <a:gd name="connsiteY5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7961 w 12888"/>
                <a:gd name="connsiteY2" fmla="*/ 5419 h 25738"/>
                <a:gd name="connsiteX3" fmla="*/ 9788 w 12888"/>
                <a:gd name="connsiteY3" fmla="*/ 8138 h 25738"/>
                <a:gd name="connsiteX4" fmla="*/ 11752 w 12888"/>
                <a:gd name="connsiteY4" fmla="*/ 12120 h 25738"/>
                <a:gd name="connsiteX5" fmla="*/ 12888 w 12888"/>
                <a:gd name="connsiteY5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7961 w 12888"/>
                <a:gd name="connsiteY2" fmla="*/ 5419 h 25738"/>
                <a:gd name="connsiteX3" fmla="*/ 9788 w 12888"/>
                <a:gd name="connsiteY3" fmla="*/ 8138 h 25738"/>
                <a:gd name="connsiteX4" fmla="*/ 6553 w 12888"/>
                <a:gd name="connsiteY4" fmla="*/ 12670 h 25738"/>
                <a:gd name="connsiteX5" fmla="*/ 12888 w 12888"/>
                <a:gd name="connsiteY5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7961 w 12888"/>
                <a:gd name="connsiteY2" fmla="*/ 5419 h 25738"/>
                <a:gd name="connsiteX3" fmla="*/ 9788 w 12888"/>
                <a:gd name="connsiteY3" fmla="*/ 8138 h 25738"/>
                <a:gd name="connsiteX4" fmla="*/ 6553 w 12888"/>
                <a:gd name="connsiteY4" fmla="*/ 12670 h 25738"/>
                <a:gd name="connsiteX5" fmla="*/ 12888 w 12888"/>
                <a:gd name="connsiteY5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7961 w 12888"/>
                <a:gd name="connsiteY2" fmla="*/ 5419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3710 w 12888"/>
                <a:gd name="connsiteY2" fmla="*/ 6486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3710 w 12888"/>
                <a:gd name="connsiteY2" fmla="*/ 6486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3710 w 12888"/>
                <a:gd name="connsiteY2" fmla="*/ 6486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3710 w 12888"/>
                <a:gd name="connsiteY2" fmla="*/ 6486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3710 w 12888"/>
                <a:gd name="connsiteY2" fmla="*/ 6486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4855 w 12888"/>
                <a:gd name="connsiteY2" fmla="*/ 4847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4855 w 12888"/>
                <a:gd name="connsiteY2" fmla="*/ 4847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4855 w 12888"/>
                <a:gd name="connsiteY2" fmla="*/ 4847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4855 w 12888"/>
                <a:gd name="connsiteY2" fmla="*/ 4847 h 25738"/>
                <a:gd name="connsiteX3" fmla="*/ 6553 w 12888"/>
                <a:gd name="connsiteY3" fmla="*/ 12670 h 25738"/>
                <a:gd name="connsiteX4" fmla="*/ 12888 w 12888"/>
                <a:gd name="connsiteY4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4855 w 12888"/>
                <a:gd name="connsiteY2" fmla="*/ 4847 h 25738"/>
                <a:gd name="connsiteX3" fmla="*/ 6553 w 12888"/>
                <a:gd name="connsiteY3" fmla="*/ 12670 h 25738"/>
                <a:gd name="connsiteX4" fmla="*/ 6817 w 12888"/>
                <a:gd name="connsiteY4" fmla="*/ 16293 h 25738"/>
                <a:gd name="connsiteX5" fmla="*/ 12888 w 12888"/>
                <a:gd name="connsiteY5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4855 w 12888"/>
                <a:gd name="connsiteY2" fmla="*/ 4847 h 25738"/>
                <a:gd name="connsiteX3" fmla="*/ 6553 w 12888"/>
                <a:gd name="connsiteY3" fmla="*/ 12670 h 25738"/>
                <a:gd name="connsiteX4" fmla="*/ 6817 w 12888"/>
                <a:gd name="connsiteY4" fmla="*/ 16293 h 25738"/>
                <a:gd name="connsiteX5" fmla="*/ 12888 w 12888"/>
                <a:gd name="connsiteY5" fmla="*/ 25738 h 25738"/>
                <a:gd name="connsiteX0" fmla="*/ 0 w 12888"/>
                <a:gd name="connsiteY0" fmla="*/ 0 h 25738"/>
                <a:gd name="connsiteX1" fmla="*/ 881 w 12888"/>
                <a:gd name="connsiteY1" fmla="*/ 1888 h 25738"/>
                <a:gd name="connsiteX2" fmla="*/ 4855 w 12888"/>
                <a:gd name="connsiteY2" fmla="*/ 4847 h 25738"/>
                <a:gd name="connsiteX3" fmla="*/ 6553 w 12888"/>
                <a:gd name="connsiteY3" fmla="*/ 12670 h 25738"/>
                <a:gd name="connsiteX4" fmla="*/ 6817 w 12888"/>
                <a:gd name="connsiteY4" fmla="*/ 16293 h 25738"/>
                <a:gd name="connsiteX5" fmla="*/ 12888 w 12888"/>
                <a:gd name="connsiteY5" fmla="*/ 25738 h 2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88" h="25738">
                  <a:moveTo>
                    <a:pt x="0" y="0"/>
                  </a:moveTo>
                  <a:lnTo>
                    <a:pt x="881" y="1888"/>
                  </a:lnTo>
                  <a:lnTo>
                    <a:pt x="4855" y="4847"/>
                  </a:lnTo>
                  <a:lnTo>
                    <a:pt x="6553" y="12670"/>
                  </a:lnTo>
                  <a:lnTo>
                    <a:pt x="6817" y="16293"/>
                  </a:lnTo>
                  <a:lnTo>
                    <a:pt x="12888" y="25738"/>
                  </a:lnTo>
                </a:path>
              </a:pathLst>
            </a:custGeom>
            <a:noFill/>
            <a:ln w="635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 rot="16496061">
              <a:off x="3976704" y="4583913"/>
              <a:ext cx="85547" cy="449774"/>
            </a:xfrm>
            <a:custGeom>
              <a:avLst/>
              <a:gdLst>
                <a:gd name="T0" fmla="*/ 0 w 317"/>
                <a:gd name="T1" fmla="*/ 0 h 953"/>
                <a:gd name="T2" fmla="*/ 2147483646 w 317"/>
                <a:gd name="T3" fmla="*/ 2147483646 h 953"/>
                <a:gd name="T4" fmla="*/ 2147483646 w 317"/>
                <a:gd name="T5" fmla="*/ 2147483646 h 953"/>
                <a:gd name="T6" fmla="*/ 2147483646 w 317"/>
                <a:gd name="T7" fmla="*/ 2147483646 h 953"/>
                <a:gd name="T8" fmla="*/ 2147483646 w 317"/>
                <a:gd name="T9" fmla="*/ 2147483646 h 953"/>
                <a:gd name="T10" fmla="*/ 2147483646 w 317"/>
                <a:gd name="T11" fmla="*/ 2147483646 h 953"/>
                <a:gd name="T12" fmla="*/ 2147483646 w 317"/>
                <a:gd name="T13" fmla="*/ 2147483646 h 9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connsiteX0" fmla="*/ 0 w 7129"/>
                <a:gd name="connsiteY0" fmla="*/ 0 h 9045"/>
                <a:gd name="connsiteX1" fmla="*/ 5710 w 7129"/>
                <a:gd name="connsiteY1" fmla="*/ 483 h 9045"/>
                <a:gd name="connsiteX2" fmla="*/ 5710 w 7129"/>
                <a:gd name="connsiteY2" fmla="*/ 4292 h 9045"/>
                <a:gd name="connsiteX3" fmla="*/ 5710 w 7129"/>
                <a:gd name="connsiteY3" fmla="*/ 5236 h 9045"/>
                <a:gd name="connsiteX4" fmla="*/ 7129 w 7129"/>
                <a:gd name="connsiteY4" fmla="*/ 6663 h 9045"/>
                <a:gd name="connsiteX5" fmla="*/ 7129 w 7129"/>
                <a:gd name="connsiteY5" fmla="*/ 9045 h 9045"/>
                <a:gd name="connsiteX0" fmla="*/ 0 w 10000"/>
                <a:gd name="connsiteY0" fmla="*/ 0 h 7367"/>
                <a:gd name="connsiteX1" fmla="*/ 8010 w 10000"/>
                <a:gd name="connsiteY1" fmla="*/ 534 h 7367"/>
                <a:gd name="connsiteX2" fmla="*/ 8010 w 10000"/>
                <a:gd name="connsiteY2" fmla="*/ 4745 h 7367"/>
                <a:gd name="connsiteX3" fmla="*/ 8010 w 10000"/>
                <a:gd name="connsiteY3" fmla="*/ 5789 h 7367"/>
                <a:gd name="connsiteX4" fmla="*/ 10000 w 10000"/>
                <a:gd name="connsiteY4" fmla="*/ 7367 h 7367"/>
                <a:gd name="connsiteX0" fmla="*/ 0 w 8010"/>
                <a:gd name="connsiteY0" fmla="*/ 0 h 7858"/>
                <a:gd name="connsiteX1" fmla="*/ 8010 w 8010"/>
                <a:gd name="connsiteY1" fmla="*/ 725 h 7858"/>
                <a:gd name="connsiteX2" fmla="*/ 8010 w 8010"/>
                <a:gd name="connsiteY2" fmla="*/ 6441 h 7858"/>
                <a:gd name="connsiteX3" fmla="*/ 8010 w 8010"/>
                <a:gd name="connsiteY3" fmla="*/ 7858 h 7858"/>
                <a:gd name="connsiteX0" fmla="*/ 0 w 10000"/>
                <a:gd name="connsiteY0" fmla="*/ 0 h 8197"/>
                <a:gd name="connsiteX1" fmla="*/ 10000 w 10000"/>
                <a:gd name="connsiteY1" fmla="*/ 923 h 8197"/>
                <a:gd name="connsiteX2" fmla="*/ 10000 w 10000"/>
                <a:gd name="connsiteY2" fmla="*/ 8197 h 8197"/>
                <a:gd name="connsiteX0" fmla="*/ 0 w 10000"/>
                <a:gd name="connsiteY0" fmla="*/ 0 h 1126"/>
                <a:gd name="connsiteX1" fmla="*/ 10000 w 10000"/>
                <a:gd name="connsiteY1" fmla="*/ 1126 h 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126">
                  <a:moveTo>
                    <a:pt x="0" y="0"/>
                  </a:moveTo>
                  <a:lnTo>
                    <a:pt x="10000" y="1126"/>
                  </a:lnTo>
                </a:path>
              </a:pathLst>
            </a:custGeom>
            <a:noFill/>
            <a:ln w="635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oval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28848" y="4527148"/>
              <a:ext cx="606176" cy="561538"/>
            </a:xfrm>
            <a:prstGeom prst="rect">
              <a:avLst/>
            </a:prstGeom>
            <a:effectLst/>
          </p:spPr>
        </p:pic>
        <p:sp>
          <p:nvSpPr>
            <p:cNvPr id="34" name="Прямоугольная выноска 33"/>
            <p:cNvSpPr/>
            <p:nvPr/>
          </p:nvSpPr>
          <p:spPr>
            <a:xfrm>
              <a:off x="5796700" y="3062728"/>
              <a:ext cx="1013008" cy="319913"/>
            </a:xfrm>
            <a:prstGeom prst="wedgeRectCallout">
              <a:avLst>
                <a:gd name="adj1" fmla="val 79012"/>
                <a:gd name="adj2" fmla="val 218240"/>
              </a:avLst>
            </a:prstGeom>
            <a:solidFill>
              <a:schemeClr val="bg1">
                <a:alpha val="90000"/>
              </a:schemeClr>
            </a:solidFill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V </a:t>
              </a:r>
              <a:r>
                <a:rPr lang="ru-RU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ЭТАП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6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2315720" y="290776"/>
            <a:ext cx="835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2800" dirty="0">
                <a:solidFill>
                  <a:prstClr val="white"/>
                </a:solidFill>
                <a:latin typeface="Impact" panose="020B0806030902050204" pitchFamily="34" charset="0"/>
              </a:rPr>
              <a:t>СООРУЖЕНИЕ ТЕРМОМЕХАНИЧЕСКОЙ ОБРАБОТКИ ОСАДКА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12224" y="1317758"/>
            <a:ext cx="313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Impact" panose="020B0806030902050204" pitchFamily="34" charset="0"/>
              </a:rPr>
              <a:t>ИЛОВЫЕ ПОЛЯ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82394" y="1270954"/>
            <a:ext cx="313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Impact" panose="020B0806030902050204" pitchFamily="34" charset="0"/>
              </a:rPr>
              <a:t>БОСК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79376" y="1771832"/>
            <a:ext cx="11161240" cy="4465480"/>
            <a:chOff x="1842818" y="2087905"/>
            <a:chExt cx="8655702" cy="3740707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049444" y="3683642"/>
              <a:ext cx="1045573" cy="571675"/>
              <a:chOff x="4496961" y="3101867"/>
              <a:chExt cx="1394097" cy="762233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intStrokes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496961" y="3101867"/>
                <a:ext cx="1388674" cy="762233"/>
              </a:xfrm>
              <a:prstGeom prst="rect">
                <a:avLst/>
              </a:prstGeom>
            </p:spPr>
          </p:pic>
          <p:cxnSp>
            <p:nvCxnSpPr>
              <p:cNvPr id="24" name="Прямая со стрелкой 23"/>
              <p:cNvCxnSpPr/>
              <p:nvPr/>
            </p:nvCxnSpPr>
            <p:spPr>
              <a:xfrm>
                <a:off x="4559038" y="3722452"/>
                <a:ext cx="1332020" cy="0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Группа 26"/>
            <p:cNvGrpSpPr/>
            <p:nvPr/>
          </p:nvGrpSpPr>
          <p:grpSpPr>
            <a:xfrm>
              <a:off x="6158980" y="3617952"/>
              <a:ext cx="799165" cy="703052"/>
              <a:chOff x="4531309" y="3212371"/>
              <a:chExt cx="688763" cy="576669"/>
            </a:xfrm>
          </p:grpSpPr>
          <p:cxnSp>
            <p:nvCxnSpPr>
              <p:cNvPr id="3" name="Прямая соединительная линия 2"/>
              <p:cNvCxnSpPr/>
              <p:nvPr/>
            </p:nvCxnSpPr>
            <p:spPr>
              <a:xfrm flipV="1">
                <a:off x="4531309" y="3212372"/>
                <a:ext cx="688763" cy="576668"/>
              </a:xfrm>
              <a:prstGeom prst="line">
                <a:avLst/>
              </a:prstGeom>
              <a:ln w="889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4531309" y="3212371"/>
                <a:ext cx="688763" cy="576669"/>
              </a:xfrm>
              <a:prstGeom prst="line">
                <a:avLst/>
              </a:prstGeom>
              <a:ln w="889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Группа 21"/>
            <p:cNvGrpSpPr/>
            <p:nvPr/>
          </p:nvGrpSpPr>
          <p:grpSpPr>
            <a:xfrm>
              <a:off x="1842818" y="2087905"/>
              <a:ext cx="4052777" cy="3740707"/>
              <a:chOff x="290488" y="1609743"/>
              <a:chExt cx="4173950" cy="3887982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0488" y="1609743"/>
                <a:ext cx="4173950" cy="3887982"/>
              </a:xfrm>
              <a:prstGeom prst="rect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 flipV="1">
                <a:off x="506510" y="2163024"/>
                <a:ext cx="1296144" cy="1509476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3996" y="3672501"/>
                <a:ext cx="2536169" cy="1446471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3040164" y="5118971"/>
                <a:ext cx="856840" cy="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3897004" y="3390780"/>
                <a:ext cx="0" cy="1728193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1802654" y="2163024"/>
                <a:ext cx="1351878" cy="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3121088" y="2163025"/>
                <a:ext cx="17980" cy="1227755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3130078" y="3390779"/>
                <a:ext cx="766926" cy="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Прямоугольная выноска 29"/>
            <p:cNvSpPr/>
            <p:nvPr/>
          </p:nvSpPr>
          <p:spPr>
            <a:xfrm>
              <a:off x="1959673" y="3434562"/>
              <a:ext cx="2059026" cy="798311"/>
            </a:xfrm>
            <a:prstGeom prst="wedgeRectCallout">
              <a:avLst>
                <a:gd name="adj1" fmla="val 64300"/>
                <a:gd name="adj2" fmla="val 99414"/>
              </a:avLst>
            </a:prstGeom>
            <a:solidFill>
              <a:schemeClr val="accent5">
                <a:lumMod val="20000"/>
                <a:lumOff val="80000"/>
                <a:alpha val="9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5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СООРУЖЕНИЕ ТЕРМОМЕХАНИЧЕСКОЙ ОБРАБОТКИ ОСАДКА 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39349" y="4391785"/>
              <a:ext cx="908646" cy="861989"/>
            </a:xfrm>
            <a:prstGeom prst="rect">
              <a:avLst/>
            </a:prstGeom>
            <a:ln w="31750"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21529" y="2094264"/>
              <a:ext cx="3276991" cy="3734346"/>
            </a:xfrm>
            <a:prstGeom prst="rect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</p:pic>
      </p:grpSp>
      <p:pic>
        <p:nvPicPr>
          <p:cNvPr id="28" name="Picture 2" descr="E:\АРХИВ\Фотоархив\otchet\Логотип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r="4136" b="4454"/>
          <a:stretch/>
        </p:blipFill>
        <p:spPr bwMode="auto">
          <a:xfrm>
            <a:off x="191344" y="116632"/>
            <a:ext cx="708248" cy="80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8" name="TextBox 7"/>
          <p:cNvSpPr txBox="1"/>
          <p:nvPr/>
        </p:nvSpPr>
        <p:spPr>
          <a:xfrm>
            <a:off x="2207568" y="277789"/>
            <a:ext cx="8333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2800" dirty="0">
                <a:solidFill>
                  <a:prstClr val="white"/>
                </a:solidFill>
                <a:latin typeface="Impact" panose="020B0806030902050204" pitchFamily="34" charset="0"/>
              </a:rPr>
              <a:t>ВЫПОЛНЕНИЕ ИНВЕСТИЦИОННОЙ ПРОГРАММЫ</a:t>
            </a:r>
          </a:p>
        </p:txBody>
      </p:sp>
      <p:graphicFrame>
        <p:nvGraphicFramePr>
          <p:cNvPr id="6" name="Диаграмма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681410"/>
              </p:ext>
            </p:extLst>
          </p:nvPr>
        </p:nvGraphicFramePr>
        <p:xfrm>
          <a:off x="335360" y="761824"/>
          <a:ext cx="11449272" cy="5831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 descr="E:\АРХИВ\Фотоархив\otchet\Логотип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r="4136" b="4454"/>
          <a:stretch/>
        </p:blipFill>
        <p:spPr bwMode="auto">
          <a:xfrm>
            <a:off x="191344" y="116632"/>
            <a:ext cx="708248" cy="80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50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drscdn.500px.org/photo/77291437/m%3D2048/44db148831b818ff4781e6a70993a98f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143672" y="764704"/>
            <a:ext cx="6129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3000" dirty="0">
                <a:solidFill>
                  <a:prstClr val="white"/>
                </a:solidFill>
                <a:latin typeface="Impact" panose="020B0806030902050204" pitchFamily="34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32188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3447</TotalTime>
  <Words>268</Words>
  <Application>Microsoft Office PowerPoint</Application>
  <PresentationFormat>Широкоэкранный</PresentationFormat>
  <Paragraphs>72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Adobe Gothic Std B</vt:lpstr>
      <vt:lpstr>Arial</vt:lpstr>
      <vt:lpstr>Calibri</vt:lpstr>
      <vt:lpstr>Impact</vt:lpstr>
      <vt:lpstr>Times New Roman</vt:lpstr>
      <vt:lpstr>Trebuchet MS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ФАС</cp:lastModifiedBy>
  <cp:revision>292</cp:revision>
  <cp:lastPrinted>2018-01-11T04:38:33Z</cp:lastPrinted>
  <dcterms:created xsi:type="dcterms:W3CDTF">2017-01-23T06:59:33Z</dcterms:created>
  <dcterms:modified xsi:type="dcterms:W3CDTF">2018-01-18T05:40:21Z</dcterms:modified>
</cp:coreProperties>
</file>