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8" r:id="rId4"/>
  </p:sldMasterIdLst>
  <p:notesMasterIdLst>
    <p:notesMasterId r:id="rId9"/>
  </p:notesMasterIdLst>
  <p:sldIdLst>
    <p:sldId id="610" r:id="rId5"/>
    <p:sldId id="611" r:id="rId6"/>
    <p:sldId id="612" r:id="rId7"/>
    <p:sldId id="613" r:id="rId8"/>
  </p:sldIdLst>
  <p:sldSz cx="9144000" cy="6858000" type="screen4x3"/>
  <p:notesSz cx="7021513" cy="10193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агданцева Светлана Анатольевна" initials="БСА" lastIdx="1" clrIdx="0">
    <p:extLst>
      <p:ext uri="{19B8F6BF-5375-455C-9EA6-DF929625EA0E}">
        <p15:presenceInfo xmlns:p15="http://schemas.microsoft.com/office/powerpoint/2012/main" userId="S-1-5-21-1946519835-3947329076-1904122579-1598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A9FA"/>
    <a:srgbClr val="000000"/>
    <a:srgbClr val="008000"/>
    <a:srgbClr val="FF6600"/>
    <a:srgbClr val="D3D9F5"/>
    <a:srgbClr val="F6EFE7"/>
    <a:srgbClr val="658BF5"/>
    <a:srgbClr val="69B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76" autoAdjust="0"/>
  </p:normalViewPr>
  <p:slideViewPr>
    <p:cSldViewPr>
      <p:cViewPr varScale="1">
        <p:scale>
          <a:sx n="116" d="100"/>
          <a:sy n="116" d="100"/>
        </p:scale>
        <p:origin x="127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2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2655" cy="509666"/>
          </a:xfrm>
          <a:prstGeom prst="rect">
            <a:avLst/>
          </a:prstGeom>
        </p:spPr>
        <p:txBody>
          <a:bodyPr vert="horz" lIns="94100" tIns="47050" rIns="94100" bIns="4705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7235" y="1"/>
            <a:ext cx="3042655" cy="509666"/>
          </a:xfrm>
          <a:prstGeom prst="rect">
            <a:avLst/>
          </a:prstGeom>
        </p:spPr>
        <p:txBody>
          <a:bodyPr vert="horz" lIns="94100" tIns="47050" rIns="94100" bIns="47050" rtlCol="0"/>
          <a:lstStyle>
            <a:lvl1pPr algn="r">
              <a:defRPr sz="1200"/>
            </a:lvl1pPr>
          </a:lstStyle>
          <a:p>
            <a:fld id="{A06945A1-FC01-4F78-AC4C-FE35329A8E7C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63588"/>
            <a:ext cx="5100637" cy="382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00" tIns="47050" rIns="94100" bIns="4705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2152" y="4841836"/>
            <a:ext cx="5617210" cy="4587003"/>
          </a:xfrm>
          <a:prstGeom prst="rect">
            <a:avLst/>
          </a:prstGeom>
        </p:spPr>
        <p:txBody>
          <a:bodyPr vert="horz" lIns="94100" tIns="47050" rIns="94100" bIns="4705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681904"/>
            <a:ext cx="3042655" cy="509666"/>
          </a:xfrm>
          <a:prstGeom prst="rect">
            <a:avLst/>
          </a:prstGeom>
        </p:spPr>
        <p:txBody>
          <a:bodyPr vert="horz" lIns="94100" tIns="47050" rIns="94100" bIns="4705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7235" y="9681904"/>
            <a:ext cx="3042655" cy="509666"/>
          </a:xfrm>
          <a:prstGeom prst="rect">
            <a:avLst/>
          </a:prstGeom>
        </p:spPr>
        <p:txBody>
          <a:bodyPr vert="horz" lIns="94100" tIns="47050" rIns="94100" bIns="47050" rtlCol="0" anchor="b"/>
          <a:lstStyle>
            <a:lvl1pPr algn="r">
              <a:defRPr sz="1200"/>
            </a:lvl1pPr>
          </a:lstStyle>
          <a:p>
            <a:fld id="{99CC7EB8-2EDA-4568-A0F1-DBBD44C22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19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52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70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6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046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6" y="1295400"/>
            <a:ext cx="8112125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623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16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91361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145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764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0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54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19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12183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19342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84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6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217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070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87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09864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831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575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5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050193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224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764424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39577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89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8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924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6" y="1295400"/>
            <a:ext cx="8112125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6904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9944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66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962954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5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2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823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53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365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9680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699199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914687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7779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4498" y="1295400"/>
            <a:ext cx="2027237" cy="472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95400"/>
            <a:ext cx="5932488" cy="472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692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6" y="1295400"/>
            <a:ext cx="8112125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7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1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4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503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9375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7721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ay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5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ayd_tit_dow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lay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60"/>
          <a:stretch>
            <a:fillRect/>
          </a:stretch>
        </p:blipFill>
        <p:spPr bwMode="auto">
          <a:xfrm>
            <a:off x="0" y="3"/>
            <a:ext cx="9144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lay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5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638048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lay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5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6525" y="1295400"/>
            <a:ext cx="7315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9248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070999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 txBox="1">
            <a:spLocks/>
          </p:cNvSpPr>
          <p:nvPr/>
        </p:nvSpPr>
        <p:spPr bwMode="auto">
          <a:xfrm>
            <a:off x="107503" y="2564904"/>
            <a:ext cx="885698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b="1" dirty="0" smtClean="0"/>
              <a:t>Современные подходы </a:t>
            </a:r>
          </a:p>
          <a:p>
            <a:pPr marL="0" indent="0" algn="ctr">
              <a:buNone/>
            </a:pPr>
            <a:r>
              <a:rPr lang="ru-RU" b="1" dirty="0" smtClean="0"/>
              <a:t>тарифного регулирования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-252536" y="4581128"/>
            <a:ext cx="885698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ru-RU" sz="2400" dirty="0" smtClean="0">
                <a:solidFill>
                  <a:schemeClr val="accent6"/>
                </a:solidFill>
              </a:rPr>
              <a:t>Заместитель руководителя ФАС России </a:t>
            </a:r>
          </a:p>
          <a:p>
            <a:pPr marL="0" indent="0" algn="r">
              <a:buNone/>
            </a:pPr>
            <a:r>
              <a:rPr lang="ru-RU" sz="2400" dirty="0" smtClean="0">
                <a:solidFill>
                  <a:schemeClr val="accent6"/>
                </a:solidFill>
              </a:rPr>
              <a:t>В.Г. Королев</a:t>
            </a:r>
            <a:endParaRPr lang="ru-RU" sz="2400" dirty="0">
              <a:solidFill>
                <a:schemeClr val="accent6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29208" y="6004124"/>
            <a:ext cx="885698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/>
              <a:t>Казань, 2018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683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29716"/>
            <a:ext cx="9026129" cy="534988"/>
          </a:xfrm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ru-RU" sz="2200" b="1" cap="small" dirty="0" smtClean="0"/>
              <a:t>Переход к регулированию тарифов </a:t>
            </a:r>
            <a:br>
              <a:rPr lang="ru-RU" sz="2200" b="1" cap="small" dirty="0" smtClean="0"/>
            </a:br>
            <a:r>
              <a:rPr lang="ru-RU" sz="2200" b="1" cap="small" dirty="0" smtClean="0"/>
              <a:t>методом сравнения аналогов (эталонов затрат)</a:t>
            </a:r>
            <a:endParaRPr lang="ru-RU" sz="2200" b="1" cap="small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412776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chemeClr val="accent2"/>
                </a:solidFill>
              </a:rPr>
              <a:t>Реализовано</a:t>
            </a:r>
            <a:r>
              <a:rPr lang="ru-RU" sz="2000" dirty="0" smtClean="0">
                <a:solidFill>
                  <a:schemeClr val="accent2"/>
                </a:solidFill>
              </a:rPr>
              <a:t>: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ru-RU" sz="2000" dirty="0" smtClean="0">
                <a:solidFill>
                  <a:schemeClr val="accent2"/>
                </a:solidFill>
              </a:rPr>
              <a:t>1. Технологическое присоединение к электрическим сетям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1" y="1988840"/>
            <a:ext cx="8846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2"/>
                </a:solidFill>
              </a:rPr>
              <a:t>Методические указания по определению размера платы за технологическое присоединение к электрическим сетям</a:t>
            </a:r>
            <a:r>
              <a:rPr lang="ru-RU" sz="2000" dirty="0" smtClean="0">
                <a:solidFill>
                  <a:schemeClr val="accent2"/>
                </a:solidFill>
              </a:rPr>
              <a:t>, утвержденные приказом ФАС России от 29.08.2017 № 1135/17. 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3076" y="3356992"/>
            <a:ext cx="88466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2"/>
                </a:solidFill>
              </a:rPr>
              <a:t>Применен метод </a:t>
            </a:r>
            <a:r>
              <a:rPr lang="ru-RU" sz="1600" dirty="0">
                <a:solidFill>
                  <a:schemeClr val="accent2"/>
                </a:solidFill>
              </a:rPr>
              <a:t>сравнения аналогов в соответствии с Федеральным законом от 30 декабря 2015 г. № 450-ФЗ «О внесении изменений в статью 23.2 Федерального закона "Об электроэнергетике» и постановлением </a:t>
            </a:r>
            <a:r>
              <a:rPr lang="ru-RU" sz="1600" dirty="0" smtClean="0">
                <a:solidFill>
                  <a:schemeClr val="accent2"/>
                </a:solidFill>
              </a:rPr>
              <a:t>Правительства Российской Федерации от 24 декабря 2016 г. № 1476 </a:t>
            </a:r>
            <a:r>
              <a:rPr lang="ru-RU" sz="1600" dirty="0">
                <a:solidFill>
                  <a:schemeClr val="accent2"/>
                </a:solidFill>
              </a:rPr>
              <a:t>«О внесении изменений в некоторые акты Правительства Российской Федерации по вопросам технологического присоединения </a:t>
            </a:r>
            <a:r>
              <a:rPr lang="ru-RU" sz="1600" dirty="0" err="1">
                <a:solidFill>
                  <a:schemeClr val="accent2"/>
                </a:solidFill>
              </a:rPr>
              <a:t>энергопринимающих</a:t>
            </a:r>
            <a:r>
              <a:rPr lang="ru-RU" sz="1600" dirty="0">
                <a:solidFill>
                  <a:schemeClr val="accent2"/>
                </a:solidFill>
              </a:rPr>
              <a:t> устройств потребителей электрической энергии, объектов по производству электрической энергии, а также объектов электросетевого хозяйства, принадлежащих сетевым организациям и иным лицам, к электрическим сетям в связи с установлением стандартизированных тарифных ставок за технологическое присоединение, единых для всех территориальных сетевых организаций на территории субъекта Российской Федерации». </a:t>
            </a: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7047310" y="6580188"/>
            <a:ext cx="2133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600" dirty="0" smtClean="0">
                <a:solidFill>
                  <a:schemeClr val="bg1"/>
                </a:solidFill>
              </a:rPr>
              <a:t>2</a:t>
            </a:r>
            <a:endParaRPr lang="ru-RU" alt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8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29716"/>
            <a:ext cx="9026129" cy="534988"/>
          </a:xfrm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ru-RU" sz="2200" b="1" cap="small" dirty="0" smtClean="0"/>
              <a:t>Переход к регулированию тарифов </a:t>
            </a:r>
            <a:br>
              <a:rPr lang="ru-RU" sz="2200" b="1" cap="small" dirty="0" smtClean="0"/>
            </a:br>
            <a:r>
              <a:rPr lang="ru-RU" sz="2200" b="1" cap="small" dirty="0" smtClean="0"/>
              <a:t>методом сравнения аналогов (эталонов затрат)</a:t>
            </a:r>
            <a:endParaRPr lang="ru-RU" sz="2200" b="1" cap="small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561" y="1084674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chemeClr val="accent2"/>
                </a:solidFill>
              </a:rPr>
              <a:t>Реализовано</a:t>
            </a:r>
            <a:r>
              <a:rPr lang="ru-RU" sz="2000" dirty="0" smtClean="0">
                <a:solidFill>
                  <a:schemeClr val="accent2"/>
                </a:solidFill>
              </a:rPr>
              <a:t>: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ru-RU" sz="2000" dirty="0" smtClean="0">
                <a:solidFill>
                  <a:schemeClr val="accent2"/>
                </a:solidFill>
              </a:rPr>
              <a:t>2. Расчет сбытовых надбавок гарантирующих поставщиков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1" y="1529497"/>
            <a:ext cx="8846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2"/>
                </a:solidFill>
              </a:rPr>
              <a:t>Методические указания по расчету сбытовых надбавок гарантирующих поставщиков с использованием метода сравнения аналогов</a:t>
            </a:r>
            <a:r>
              <a:rPr lang="ru-RU" sz="1600" dirty="0" smtClean="0">
                <a:solidFill>
                  <a:schemeClr val="accent2"/>
                </a:solidFill>
              </a:rPr>
              <a:t>, утвержденные приказом ФАС России от 21.11.2017 №1554/17. 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839" y="2424619"/>
            <a:ext cx="8846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2"/>
                </a:solidFill>
              </a:rPr>
              <a:t>Применен метод </a:t>
            </a:r>
            <a:r>
              <a:rPr lang="ru-RU" sz="1400" dirty="0">
                <a:solidFill>
                  <a:schemeClr val="accent2"/>
                </a:solidFill>
              </a:rPr>
              <a:t>сравнения </a:t>
            </a:r>
            <a:r>
              <a:rPr lang="ru-RU" sz="1400" dirty="0" smtClean="0">
                <a:solidFill>
                  <a:schemeClr val="accent2"/>
                </a:solidFill>
              </a:rPr>
              <a:t>аналогов (эталонов затрат) </a:t>
            </a:r>
            <a:r>
              <a:rPr lang="ru-RU" sz="1400" dirty="0">
                <a:solidFill>
                  <a:schemeClr val="accent2"/>
                </a:solidFill>
              </a:rPr>
              <a:t>в соответствии с </a:t>
            </a:r>
            <a:r>
              <a:rPr lang="ru-RU" sz="1400" dirty="0" smtClean="0">
                <a:solidFill>
                  <a:schemeClr val="accent2"/>
                </a:solidFill>
              </a:rPr>
              <a:t>постановлением Правительства Российской Федерации от 21 июля 2017 г. </a:t>
            </a:r>
            <a:r>
              <a:rPr lang="ru-RU" sz="1400" dirty="0">
                <a:solidFill>
                  <a:schemeClr val="accent2"/>
                </a:solidFill>
              </a:rPr>
              <a:t>№ 863 «О внесении изменений в некоторые акты Правительства Российской Федерации по вопросу установления сбытовых надбавок гарантирующих поставщиков с использованием метода сравнения аналогов и признании утратившим силу абзаца второго пункта 11 постановления Правительства Российской Федерации от 29 декабря 2011 г. N </a:t>
            </a:r>
            <a:r>
              <a:rPr lang="ru-RU" sz="1400" dirty="0" smtClean="0">
                <a:solidFill>
                  <a:schemeClr val="accent2"/>
                </a:solidFill>
              </a:rPr>
              <a:t>1178». </a:t>
            </a:r>
            <a:endParaRPr lang="ru-RU" sz="1400" dirty="0">
              <a:solidFill>
                <a:schemeClr val="accent2"/>
              </a:solidFill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7047310" y="6580188"/>
            <a:ext cx="2133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600" dirty="0" smtClean="0">
                <a:solidFill>
                  <a:schemeClr val="bg1"/>
                </a:solidFill>
              </a:rPr>
              <a:t>3</a:t>
            </a:r>
            <a:endParaRPr lang="ru-RU" altLang="ru-RU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826" y="4111791"/>
            <a:ext cx="8999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2"/>
                </a:solidFill>
              </a:rPr>
              <a:t>- С 1 июля 2018 г. переход от сбытовых надбавок гарантирующих поставщиков для прочих потребителей в виде формулы к фиксированной сбытовой надбавке в рублях за кВт*ч;</a:t>
            </a:r>
            <a:endParaRPr lang="ru-RU" sz="1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71" y="5170015"/>
            <a:ext cx="89999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2"/>
                </a:solidFill>
              </a:rPr>
              <a:t>- Необходимая валовая выручка рассчитывается исходя из эталонов затрат, установленных в Методических указаниях (переходный период доведения НВВ до эталонной выручки не более 3 лет при увеличении и 2 года при снижении) и дифференцированных по группам масштаба и группам субъектов Российской Федерации, отказ от предоставления регулятору первичных бухгалтерских документов, подтверждающих расходы по статьям затрат.</a:t>
            </a:r>
            <a:endParaRPr lang="ru-RU" sz="14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54" y="4604717"/>
            <a:ext cx="8999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2"/>
                </a:solidFill>
              </a:rPr>
              <a:t>- Сокращение числа подгрупп группы «прочие потребители» с 4-х до 3-х (менее 670 кВт, от 670 кВт до 10 МВт, не менее 10 МВт);</a:t>
            </a:r>
            <a:endParaRPr lang="ru-RU" sz="140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3804014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2"/>
                </a:solidFill>
              </a:rPr>
              <a:t>Суть изменений:</a:t>
            </a:r>
            <a:endParaRPr lang="ru-RU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29716"/>
            <a:ext cx="9026129" cy="534988"/>
          </a:xfrm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ru-RU" sz="2200" b="1" cap="small" dirty="0" smtClean="0"/>
              <a:t>Переход к регулированию тарифов </a:t>
            </a:r>
            <a:br>
              <a:rPr lang="ru-RU" sz="2200" b="1" cap="small" dirty="0" smtClean="0"/>
            </a:br>
            <a:r>
              <a:rPr lang="ru-RU" sz="2200" b="1" cap="small" dirty="0" smtClean="0"/>
              <a:t>методом сравнения аналогов (эталонов затрат)</a:t>
            </a:r>
            <a:endParaRPr lang="ru-RU" sz="2200" b="1" cap="small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561" y="1474946"/>
            <a:ext cx="9036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chemeClr val="accent2"/>
                </a:solidFill>
              </a:rPr>
              <a:t>Реализуется</a:t>
            </a:r>
            <a:r>
              <a:rPr lang="ru-RU" sz="2000" dirty="0" smtClean="0">
                <a:solidFill>
                  <a:schemeClr val="accent2"/>
                </a:solidFill>
              </a:rPr>
              <a:t>: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endParaRPr lang="ru-RU" sz="2000" dirty="0" smtClean="0">
              <a:solidFill>
                <a:schemeClr val="accent2"/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3. Регулирование деятельности в сферах теплоснабжения, водоснабжения и водоотведения с применением эталонов затрат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325" y="2638653"/>
            <a:ext cx="8846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Разработка методики и значений эталонов затрат в соответствии с поручением Заместителя Председателя Правительства Российской Федерации Д.Н. Козака.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7047310" y="6580188"/>
            <a:ext cx="2133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333399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3997513"/>
            <a:ext cx="9036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u="sng" dirty="0" smtClean="0">
                <a:solidFill>
                  <a:schemeClr val="accent2"/>
                </a:solidFill>
              </a:rPr>
              <a:t>Планируется к реализации</a:t>
            </a:r>
            <a:r>
              <a:rPr lang="ru-RU" sz="2000" dirty="0" smtClean="0">
                <a:solidFill>
                  <a:schemeClr val="accent2"/>
                </a:solidFill>
              </a:rPr>
              <a:t>: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endParaRPr lang="ru-RU" sz="2000" dirty="0" smtClean="0">
              <a:solidFill>
                <a:schemeClr val="accent2"/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4. Регулирование деятельности сетевых организаций с применением эталонов затрат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АС12345">
  <a:themeElements>
    <a:clrScheme name="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Проводим собра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роводим собрание">
  <a:themeElements>
    <a:clrScheme name="1_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ФАС12345">
  <a:themeElements>
    <a:clrScheme name="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ФАС12345">
  <a:themeElements>
    <a:clrScheme name="Проводим собрание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Проводим собра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оводим собрание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водим собрание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ФАС12345</Template>
  <TotalTime>5862</TotalTime>
  <Words>436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Constantia</vt:lpstr>
      <vt:lpstr>ФАС12345</vt:lpstr>
      <vt:lpstr>1_Проводим собрание</vt:lpstr>
      <vt:lpstr>1_ФАС12345</vt:lpstr>
      <vt:lpstr>2_ФАС12345</vt:lpstr>
      <vt:lpstr>Презентация PowerPoint</vt:lpstr>
      <vt:lpstr>Переход к регулированию тарифов  методом сравнения аналогов (эталонов затрат)</vt:lpstr>
      <vt:lpstr>Переход к регулированию тарифов  методом сравнения аналогов (эталонов затрат)</vt:lpstr>
      <vt:lpstr>Переход к регулированию тарифов  методом сравнения аналогов (эталонов затрат)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Реформа отрасли</dc:title>
  <dc:creator>Багданцева</dc:creator>
  <cp:lastModifiedBy>ФАС</cp:lastModifiedBy>
  <cp:revision>349</cp:revision>
  <cp:lastPrinted>2018-01-16T13:20:33Z</cp:lastPrinted>
  <dcterms:created xsi:type="dcterms:W3CDTF">2013-03-18T07:10:55Z</dcterms:created>
  <dcterms:modified xsi:type="dcterms:W3CDTF">2018-01-17T11:53:32Z</dcterms:modified>
</cp:coreProperties>
</file>