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s/slide2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5.xml" ContentType="application/vnd.openxmlformats-officedocument.presentationml.slide+xml"/>
  <Override PartName="/ppt/slides/slide4.xml" ContentType="application/vnd.openxmlformats-officedocument.presentationml.slide+xml"/>
  <Override PartName="/ppt/slides/slide3.xml" ContentType="application/vnd.openxmlformats-officedocument.presentationml.slide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3.xml" ContentType="application/vnd.openxmlformats-officedocument.presentationml.slide+xml"/>
  <Override PartName="/ppt/slides/slide12.xml" ContentType="application/vnd.openxmlformats-officedocument.presentationml.slide+xml"/>
  <Override PartName="/ppt/slides/slide11.xml" ContentType="application/vnd.openxmlformats-officedocument.presentationml.slide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4.xml" ContentType="application/vnd.openxmlformats-officedocument.presentationml.slideLayout+xml"/>
  <Override PartName="/ppt/notesMasters/notesMaster1.xml" ContentType="application/vnd.openxmlformats-officedocument.presentationml.notesMaster+xml"/>
  <Override PartName="/ppt/theme/theme1.xml" ContentType="application/vnd.openxmlformats-officedocument.theme+xml"/>
  <Override PartName="/ppt/theme/theme2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7" r:id="rId2"/>
    <p:sldId id="272" r:id="rId3"/>
    <p:sldId id="288" r:id="rId4"/>
    <p:sldId id="290" r:id="rId5"/>
    <p:sldId id="287" r:id="rId6"/>
    <p:sldId id="286" r:id="rId7"/>
    <p:sldId id="291" r:id="rId8"/>
    <p:sldId id="292" r:id="rId9"/>
    <p:sldId id="293" r:id="rId10"/>
    <p:sldId id="282" r:id="rId11"/>
    <p:sldId id="284" r:id="rId12"/>
    <p:sldId id="278" r:id="rId13"/>
    <p:sldId id="276" r:id="rId14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10F2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Средний стиль 2 -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927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32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2D5D0C-A978-4D87-99E8-77404CD1168A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40C662-EF20-4ECA-9AF2-DFDBF99C1CA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6771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Название организации-интегратора, </a:t>
            </a:r>
            <a:r>
              <a:rPr lang="ru-RU" dirty="0" err="1"/>
              <a:t>фио</a:t>
            </a:r>
            <a:r>
              <a:rPr lang="ru-RU" dirty="0"/>
              <a:t> представителя, должность, телефон, электронная почта, фото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3A40F3-CE15-457E-9D44-8B46E74855F8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183302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C6A1-1199-47B6-AE0B-A36764054B28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55851-71DA-42EC-9EEF-500819E0E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174946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C6A1-1199-47B6-AE0B-A36764054B28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55851-71DA-42EC-9EEF-500819E0E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661837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C6A1-1199-47B6-AE0B-A36764054B28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55851-71DA-42EC-9EEF-500819E0E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240360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5_Титульный слайд для экран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6" y="0"/>
            <a:ext cx="12188388" cy="6858000"/>
          </a:xfrm>
          <a:prstGeom prst="rect">
            <a:avLst/>
          </a:prstGeom>
        </p:spPr>
      </p:pic>
      <p:sp>
        <p:nvSpPr>
          <p:cNvPr id="5" name="Текст 4"/>
          <p:cNvSpPr>
            <a:spLocks noGrp="1"/>
          </p:cNvSpPr>
          <p:nvPr>
            <p:ph type="body" sz="quarter" idx="15" hasCustomPrompt="1"/>
          </p:nvPr>
        </p:nvSpPr>
        <p:spPr>
          <a:xfrm>
            <a:off x="958850" y="4274693"/>
            <a:ext cx="4800601" cy="465600"/>
          </a:xfrm>
        </p:spPr>
        <p:txBody>
          <a:bodyPr anchor="ctr">
            <a:normAutofit/>
          </a:bodyPr>
          <a:lstStyle>
            <a:lvl1pPr marL="0" indent="0">
              <a:lnSpc>
                <a:spcPts val="2133"/>
              </a:lnSpc>
              <a:spcBef>
                <a:spcPts val="0"/>
              </a:spcBef>
              <a:buNone/>
              <a:defRPr sz="16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Название департамента</a:t>
            </a:r>
            <a:br>
              <a:rPr lang="ru-RU" dirty="0"/>
            </a:br>
            <a:r>
              <a:rPr lang="ru-RU" dirty="0"/>
              <a:t>ФИО и должность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58849" y="4920738"/>
            <a:ext cx="3233800" cy="256924"/>
          </a:xfrm>
        </p:spPr>
        <p:txBody>
          <a:bodyPr lIns="0" tIns="0" rIns="0" bIns="0" anchor="t"/>
          <a:lstStyle>
            <a:lvl1pPr algn="l">
              <a:defRPr sz="1600">
                <a:solidFill>
                  <a:schemeClr val="bg1"/>
                </a:solidFill>
              </a:defRPr>
            </a:lvl1pPr>
          </a:lstStyle>
          <a:p>
            <a:fld id="{35749C7C-EE2D-4FB7-BF04-BA08BB15A228}" type="datetime1">
              <a:rPr lang="ru-RU" smtClean="0"/>
              <a:t>08.08.2019</a:t>
            </a:fld>
            <a:endParaRPr lang="ru-RU" dirty="0"/>
          </a:p>
        </p:txBody>
      </p:sp>
      <p:sp>
        <p:nvSpPr>
          <p:cNvPr id="23" name="Текст 22"/>
          <p:cNvSpPr>
            <a:spLocks noGrp="1"/>
          </p:cNvSpPr>
          <p:nvPr>
            <p:ph type="body" sz="quarter" idx="14" hasCustomPrompt="1"/>
          </p:nvPr>
        </p:nvSpPr>
        <p:spPr>
          <a:xfrm>
            <a:off x="958850" y="2682240"/>
            <a:ext cx="4800601" cy="1364827"/>
          </a:xfrm>
        </p:spPr>
        <p:txBody>
          <a:bodyPr lIns="0" tIns="0" rIns="0" bIns="0">
            <a:noAutofit/>
          </a:bodyPr>
          <a:lstStyle>
            <a:lvl1pPr marL="0" indent="0">
              <a:lnSpc>
                <a:spcPts val="3733"/>
              </a:lnSpc>
              <a:buNone/>
              <a:defRPr sz="3733" b="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ru-RU" dirty="0"/>
              <a:t>Заголовок презентации</a:t>
            </a:r>
            <a:r>
              <a:rPr lang="en-US" dirty="0"/>
              <a:t> </a:t>
            </a:r>
            <a:r>
              <a:rPr lang="ru-RU" dirty="0"/>
              <a:t>не более 3-х строк, 2</a:t>
            </a:r>
            <a:r>
              <a:rPr lang="en-US" dirty="0"/>
              <a:t>8pt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89266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2" pos="2721">
          <p15:clr>
            <a:srgbClr val="FBAE40"/>
          </p15:clr>
        </p15:guide>
        <p15:guide id="3" pos="5239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Текст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sz="quarter" idx="10" hasCustomPrompt="1"/>
          </p:nvPr>
        </p:nvSpPr>
        <p:spPr>
          <a:xfrm>
            <a:off x="719677" y="543176"/>
            <a:ext cx="10751999" cy="900000"/>
          </a:xfrm>
        </p:spPr>
        <p:txBody>
          <a:bodyPr lIns="0" tIns="0" rIns="0" bIns="198000" anchor="t">
            <a:noAutofit/>
          </a:bodyPr>
          <a:lstStyle>
            <a:lvl1pPr marL="0" indent="0">
              <a:lnSpc>
                <a:spcPts val="4000"/>
              </a:lnSpc>
              <a:buFontTx/>
              <a:buNone/>
              <a:defRPr sz="3200" b="0" baseline="0">
                <a:solidFill>
                  <a:srgbClr val="E3061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55" indent="0">
              <a:buFontTx/>
              <a:buNone/>
              <a:defRPr/>
            </a:lvl2pPr>
            <a:lvl3pPr marL="1219108" indent="0">
              <a:buFontTx/>
              <a:buNone/>
              <a:defRPr/>
            </a:lvl3pPr>
            <a:lvl4pPr marL="1828664" indent="0">
              <a:buFontTx/>
              <a:buNone/>
              <a:defRPr/>
            </a:lvl4pPr>
            <a:lvl5pPr marL="2438218" indent="0">
              <a:buFontTx/>
              <a:buNone/>
              <a:defRPr/>
            </a:lvl5pPr>
          </a:lstStyle>
          <a:p>
            <a:pPr lvl="0"/>
            <a:r>
              <a:rPr lang="ru-RU" dirty="0"/>
              <a:t>Заголовок слайда. Размер шрифта 2</a:t>
            </a:r>
            <a:r>
              <a:rPr lang="en-US" dirty="0"/>
              <a:t>4pt.</a:t>
            </a:r>
            <a:r>
              <a:rPr lang="ru-RU" dirty="0"/>
              <a:t> </a:t>
            </a:r>
            <a:br>
              <a:rPr lang="ru-RU" dirty="0"/>
            </a:br>
            <a:r>
              <a:rPr lang="ru-RU" dirty="0"/>
              <a:t>Не более двух строк</a:t>
            </a:r>
            <a:endParaRPr lang="en-US" dirty="0"/>
          </a:p>
        </p:txBody>
      </p:sp>
      <p:sp>
        <p:nvSpPr>
          <p:cNvPr id="51" name="Номер слайда 11"/>
          <p:cNvSpPr txBox="1">
            <a:spLocks/>
          </p:cNvSpPr>
          <p:nvPr userDrawn="1"/>
        </p:nvSpPr>
        <p:spPr>
          <a:xfrm>
            <a:off x="11255581" y="6400008"/>
            <a:ext cx="331200" cy="180000"/>
          </a:xfrm>
          <a:prstGeom prst="rect">
            <a:avLst/>
          </a:prstGeom>
        </p:spPr>
        <p:txBody>
          <a:bodyPr vert="horz" lIns="0" tIns="0" rIns="0" bIns="0" rtlCol="0" anchor="ctr"/>
          <a:lstStyle>
            <a:defPPr>
              <a:defRPr lang="ru-RU"/>
            </a:defPPr>
            <a:lvl1pPr marL="0" algn="ctr" defTabSz="914400" rtl="0" eaLnBrk="1" latinLnBrk="0" hangingPunct="1">
              <a:defRPr sz="1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47F9400-7FE9-4DA1-B5F6-A54CC10F30E4}" type="slidenum">
              <a:rPr lang="ru-RU" sz="1333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pPr/>
              <a:t>‹#›</a:t>
            </a:fld>
            <a:endParaRPr lang="ru-RU" sz="1333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3"/>
          </p:nvPr>
        </p:nvSpPr>
        <p:spPr>
          <a:xfrm>
            <a:off x="719667" y="1752600"/>
            <a:ext cx="10752667" cy="3984059"/>
          </a:xfrm>
        </p:spPr>
        <p:txBody>
          <a:bodyPr/>
          <a:lstStyle>
            <a:lvl1pPr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sz="2133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sz="1867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 sz="1467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</a:p>
        </p:txBody>
      </p:sp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4621" y="6106245"/>
            <a:ext cx="2861553" cy="691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913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218">
          <p15:clr>
            <a:srgbClr val="FBAE40"/>
          </p15:clr>
        </p15:guide>
        <p15:guide id="2" pos="2021">
          <p15:clr>
            <a:srgbClr val="FBAE40"/>
          </p15:clr>
        </p15:guide>
        <p15:guide id="3" pos="1269">
          <p15:clr>
            <a:srgbClr val="FBAE40"/>
          </p15:clr>
        </p15:guide>
        <p15:guide id="4" pos="1157">
          <p15:clr>
            <a:srgbClr val="FBAE40"/>
          </p15:clr>
        </p15:guide>
        <p15:guide id="5" pos="340">
          <p15:clr>
            <a:srgbClr val="FBAE40"/>
          </p15:clr>
        </p15:guide>
        <p15:guide id="6" pos="2132">
          <p15:clr>
            <a:srgbClr val="FBAE40"/>
          </p15:clr>
        </p15:guide>
        <p15:guide id="7" pos="2812">
          <p15:clr>
            <a:srgbClr val="FBAE40"/>
          </p15:clr>
        </p15:guide>
        <p15:guide id="8" pos="2948">
          <p15:clr>
            <a:srgbClr val="FBAE40"/>
          </p15:clr>
        </p15:guide>
        <p15:guide id="9" pos="4615">
          <p15:clr>
            <a:srgbClr val="FBAE40"/>
          </p15:clr>
        </p15:guide>
        <p15:guide id="10" pos="4731">
          <p15:clr>
            <a:srgbClr val="FBAE40"/>
          </p15:clr>
        </p15:guide>
        <p15:guide id="11" pos="5431">
          <p15:clr>
            <a:srgbClr val="FBAE40"/>
          </p15:clr>
        </p15:guide>
        <p15:guide id="13" orient="horz" pos="3094">
          <p15:clr>
            <a:srgbClr val="FBAE40"/>
          </p15:clr>
        </p15:guide>
        <p15:guide id="14" pos="3855">
          <p15:clr>
            <a:srgbClr val="FBAE40"/>
          </p15:clr>
        </p15:guide>
        <p15:guide id="15" pos="3742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Шмуцтитул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923" y="0"/>
            <a:ext cx="12188385" cy="6892544"/>
          </a:xfrm>
          <a:prstGeom prst="rect">
            <a:avLst/>
          </a:prstGeom>
        </p:spPr>
      </p:pic>
      <p:sp>
        <p:nvSpPr>
          <p:cNvPr id="12" name="Текст 2"/>
          <p:cNvSpPr>
            <a:spLocks noGrp="1"/>
          </p:cNvSpPr>
          <p:nvPr>
            <p:ph type="body" sz="quarter" idx="11"/>
          </p:nvPr>
        </p:nvSpPr>
        <p:spPr>
          <a:xfrm>
            <a:off x="4053417" y="724570"/>
            <a:ext cx="5740824" cy="1790257"/>
          </a:xfrm>
        </p:spPr>
        <p:txBody>
          <a:bodyPr>
            <a:noAutofit/>
          </a:bodyPr>
          <a:lstStyle>
            <a:lvl1pPr marL="0" indent="0">
              <a:lnSpc>
                <a:spcPts val="4000"/>
              </a:lnSpc>
              <a:buFontTx/>
              <a:buNone/>
              <a:defRPr sz="4000" b="0" baseline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 sz="4800"/>
            </a:lvl2pPr>
            <a:lvl3pPr marL="1219170" indent="0">
              <a:buFontTx/>
              <a:buNone/>
              <a:defRPr sz="4267"/>
            </a:lvl3pPr>
            <a:lvl4pPr marL="1828754" indent="0">
              <a:buFontTx/>
              <a:buNone/>
              <a:defRPr sz="3733"/>
            </a:lvl4pPr>
            <a:lvl5pPr marL="2438339" indent="0">
              <a:buFontTx/>
              <a:buNone/>
              <a:defRPr sz="3733"/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3" name="Текст 2"/>
          <p:cNvSpPr>
            <a:spLocks noGrp="1"/>
          </p:cNvSpPr>
          <p:nvPr>
            <p:ph type="body" sz="quarter" idx="12" hasCustomPrompt="1"/>
          </p:nvPr>
        </p:nvSpPr>
        <p:spPr>
          <a:xfrm>
            <a:off x="2243328" y="503937"/>
            <a:ext cx="1438657" cy="2010892"/>
          </a:xfrm>
        </p:spPr>
        <p:txBody>
          <a:bodyPr tIns="0" anchor="t">
            <a:no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Tx/>
              <a:buNone/>
              <a:defRPr sz="8800" b="0" kern="0" spc="0" baseline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09585" indent="0">
              <a:buFontTx/>
              <a:buNone/>
              <a:defRPr sz="4800"/>
            </a:lvl2pPr>
            <a:lvl3pPr marL="1219170" indent="0">
              <a:buFontTx/>
              <a:buNone/>
              <a:defRPr sz="4267"/>
            </a:lvl3pPr>
            <a:lvl4pPr marL="1828754" indent="0">
              <a:buFontTx/>
              <a:buNone/>
              <a:defRPr sz="3733"/>
            </a:lvl4pPr>
            <a:lvl5pPr marL="2438339" indent="0">
              <a:buFontTx/>
              <a:buNone/>
              <a:defRPr sz="3733"/>
            </a:lvl5pPr>
          </a:lstStyle>
          <a:p>
            <a:pPr lvl="0"/>
            <a:r>
              <a:rPr lang="ru-RU" dirty="0"/>
              <a:t>20</a:t>
            </a:r>
            <a:endParaRPr lang="en-US" dirty="0"/>
          </a:p>
        </p:txBody>
      </p:sp>
      <p:pic>
        <p:nvPicPr>
          <p:cNvPr id="14" name="Рисунок 20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r="64268"/>
          <a:stretch>
            <a:fillRect/>
          </a:stretch>
        </p:blipFill>
        <p:spPr bwMode="auto">
          <a:xfrm>
            <a:off x="116713" y="5706067"/>
            <a:ext cx="1589616" cy="10329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21231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extLst mod="1">
    <p:ext uri="{DCECCB84-F9BA-43D5-87BE-67443E8EF086}">
      <p15:sldGuideLst xmlns:p15="http://schemas.microsoft.com/office/powerpoint/2012/main">
        <p15:guide id="1" orient="horz" pos="1620">
          <p15:clr>
            <a:srgbClr val="FBAE40"/>
          </p15:clr>
        </p15:guide>
        <p15:guide id="2" pos="1915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C6A1-1199-47B6-AE0B-A36764054B28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55851-71DA-42EC-9EEF-500819E0E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372169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C6A1-1199-47B6-AE0B-A36764054B28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55851-71DA-42EC-9EEF-500819E0E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584436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C6A1-1199-47B6-AE0B-A36764054B28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55851-71DA-42EC-9EEF-500819E0E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25787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C6A1-1199-47B6-AE0B-A36764054B28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55851-71DA-42EC-9EEF-500819E0E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54134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C6A1-1199-47B6-AE0B-A36764054B28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55851-71DA-42EC-9EEF-500819E0E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08688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C6A1-1199-47B6-AE0B-A36764054B28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55851-71DA-42EC-9EEF-500819E0E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0651971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C6A1-1199-47B6-AE0B-A36764054B28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55851-71DA-42EC-9EEF-500819E0E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735052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5C6A1-1199-47B6-AE0B-A36764054B28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55851-71DA-42EC-9EEF-500819E0E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51991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E5C6A1-1199-47B6-AE0B-A36764054B28}" type="datetimeFigureOut">
              <a:rPr lang="ru-RU" smtClean="0"/>
              <a:t>08.08.2019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55851-71DA-42EC-9EEF-500819E0E25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7659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pn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8.png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4"/>
          </p:nvPr>
        </p:nvSpPr>
        <p:spPr>
          <a:xfrm>
            <a:off x="941266" y="2717409"/>
            <a:ext cx="4800601" cy="1364827"/>
          </a:xfrm>
        </p:spPr>
        <p:txBody>
          <a:bodyPr/>
          <a:lstStyle/>
          <a:p>
            <a:r>
              <a:rPr lang="ru-RU" dirty="0" smtClean="0"/>
              <a:t>Геоаналитика для города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39828"/>
            <a:ext cx="12192000" cy="8644128"/>
          </a:xfrm>
          <a:prstGeom prst="rect">
            <a:avLst/>
          </a:prstGeom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468" y="1302752"/>
            <a:ext cx="5299532" cy="503202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1039494" y="3131015"/>
            <a:ext cx="478101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Решения МТС </a:t>
            </a:r>
            <a:endParaRPr lang="en-US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  <a:p>
            <a:r>
              <a:rPr lang="ru-RU" sz="2800" b="1" dirty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д</a:t>
            </a:r>
            <a:r>
              <a:rPr lang="ru-RU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ля развития городского транспорта</a:t>
            </a:r>
          </a:p>
        </p:txBody>
      </p:sp>
    </p:spTree>
    <p:extLst>
      <p:ext uri="{BB962C8B-B14F-4D97-AF65-F5344CB8AC3E}">
        <p14:creationId xmlns:p14="http://schemas.microsoft.com/office/powerpoint/2010/main" val="1331073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Рисунок 3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42352" y="0"/>
            <a:ext cx="13879128" cy="9840302"/>
          </a:xfrm>
          <a:prstGeom prst="rect">
            <a:avLst/>
          </a:prstGeom>
        </p:spPr>
      </p:pic>
      <p:sp>
        <p:nvSpPr>
          <p:cNvPr id="42" name="Прямоугольник 41"/>
          <p:cNvSpPr/>
          <p:nvPr/>
        </p:nvSpPr>
        <p:spPr>
          <a:xfrm>
            <a:off x="3904094" y="-101600"/>
            <a:ext cx="8532682" cy="9146463"/>
          </a:xfrm>
          <a:prstGeom prst="rect">
            <a:avLst/>
          </a:prstGeom>
          <a:solidFill>
            <a:schemeClr val="bg1">
              <a:alpha val="8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Прямоугольник 8">
            <a:extLst>
              <a:ext uri="{FF2B5EF4-FFF2-40B4-BE49-F238E27FC236}">
                <a16:creationId xmlns:a16="http://schemas.microsoft.com/office/drawing/2014/main" id="{2757AAD6-1920-434E-9087-5303D3E79B58}"/>
              </a:ext>
            </a:extLst>
          </p:cNvPr>
          <p:cNvSpPr/>
          <p:nvPr/>
        </p:nvSpPr>
        <p:spPr>
          <a:xfrm>
            <a:off x="3610034" y="12486453"/>
            <a:ext cx="770265" cy="4571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210" name="Заголовок 1">
            <a:extLst>
              <a:ext uri="{FF2B5EF4-FFF2-40B4-BE49-F238E27FC236}">
                <a16:creationId xmlns:a16="http://schemas.microsoft.com/office/drawing/2014/main" id="{83F048B9-A513-1447-AA3A-18E823A0DBD9}"/>
              </a:ext>
            </a:extLst>
          </p:cNvPr>
          <p:cNvSpPr txBox="1">
            <a:spLocks/>
          </p:cNvSpPr>
          <p:nvPr/>
        </p:nvSpPr>
        <p:spPr>
          <a:xfrm>
            <a:off x="4336411" y="1358521"/>
            <a:ext cx="7855589" cy="4580987"/>
          </a:xfrm>
          <a:prstGeom prst="rect">
            <a:avLst/>
          </a:prstGeom>
          <a:noFill/>
        </p:spPr>
        <p:txBody>
          <a:bodyPr vert="horz" lIns="0" tIns="0" rIns="0" bIns="264000" rtlCol="0" anchor="t">
            <a:noAutofit/>
          </a:bodyPr>
          <a:lstStyle>
            <a:lvl1pPr algn="l" defTabSz="914354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kern="1200">
                <a:solidFill>
                  <a:schemeClr val="tx1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r>
              <a:rPr lang="ru-RU" sz="2000" b="1" dirty="0" smtClean="0">
                <a:latin typeface="Arial" charset="0"/>
                <a:ea typeface="Arial" charset="0"/>
                <a:cs typeface="Arial" charset="0"/>
              </a:rPr>
              <a:t>Данные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 – это основа при принятии решений по развитию регионов и городов.</a:t>
            </a:r>
          </a:p>
          <a:p>
            <a:endParaRPr lang="ru-RU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ru-RU" sz="2000" b="1" dirty="0" smtClean="0">
                <a:latin typeface="Arial" charset="0"/>
                <a:ea typeface="Arial" charset="0"/>
                <a:cs typeface="Arial" charset="0"/>
              </a:rPr>
              <a:t>Геоаналитика МТС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– инструмент для получения массивов данных о населении и его перемещениях, который построен на анализе технологических событий на сети оператора и построении математических, предиктивных моделей с использованием технологий </a:t>
            </a:r>
            <a:r>
              <a:rPr lang="en-US" sz="2000" dirty="0" smtClean="0">
                <a:latin typeface="Arial" charset="0"/>
                <a:ea typeface="Arial" charset="0"/>
                <a:cs typeface="Arial" charset="0"/>
              </a:rPr>
              <a:t>BigData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 МТС.</a:t>
            </a:r>
          </a:p>
          <a:p>
            <a:endParaRPr lang="ru-RU" sz="2000" dirty="0" smtClean="0">
              <a:latin typeface="Arial" charset="0"/>
              <a:ea typeface="Arial" charset="0"/>
              <a:cs typeface="Arial" charset="0"/>
            </a:endParaRPr>
          </a:p>
          <a:p>
            <a:r>
              <a:rPr lang="ru-RU" sz="2000" b="1" dirty="0" smtClean="0">
                <a:latin typeface="Arial" charset="0"/>
                <a:ea typeface="Arial" charset="0"/>
                <a:cs typeface="Arial" charset="0"/>
              </a:rPr>
              <a:t>Преимущества использования:</a:t>
            </a:r>
            <a:endParaRPr lang="ru-RU" sz="2000" b="1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Возможность обеспечить полный охват населения;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Статистика в любой временной разбивке; 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Оперативный сбор и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обработка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информации;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Экономическая эффективность;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Учёт неравномерного распределения и фактического </a:t>
            </a:r>
            <a:r>
              <a:rPr lang="ru-RU" sz="2000" dirty="0" smtClean="0">
                <a:latin typeface="Arial" charset="0"/>
                <a:ea typeface="Arial" charset="0"/>
                <a:cs typeface="Arial" charset="0"/>
              </a:rPr>
              <a:t>проживания</a:t>
            </a:r>
            <a:r>
              <a:rPr lang="ru-RU" sz="2000" dirty="0">
                <a:latin typeface="Arial" charset="0"/>
                <a:ea typeface="Arial" charset="0"/>
                <a:cs typeface="Arial" charset="0"/>
              </a:rPr>
              <a:t>.</a:t>
            </a:r>
            <a:endParaRPr lang="ru-RU" sz="2000" dirty="0" smtClean="0">
              <a:latin typeface="Arial" charset="0"/>
              <a:ea typeface="Arial" charset="0"/>
              <a:cs typeface="Arial" charset="0"/>
            </a:endParaRPr>
          </a:p>
          <a:p>
            <a:endParaRPr lang="ru-RU" sz="2000" dirty="0" smtClean="0">
              <a:latin typeface="Arial" charset="0"/>
              <a:ea typeface="Arial" charset="0"/>
              <a:cs typeface="Arial" charset="0"/>
            </a:endParaRPr>
          </a:p>
          <a:p>
            <a:endParaRPr lang="ru-RU" sz="1800" dirty="0" smtClean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34" name="TextBox 233"/>
          <p:cNvSpPr txBox="1"/>
          <p:nvPr/>
        </p:nvSpPr>
        <p:spPr>
          <a:xfrm>
            <a:off x="4336411" y="434766"/>
            <a:ext cx="7580273" cy="461665"/>
          </a:xfrm>
          <a:prstGeom prst="rect">
            <a:avLst/>
          </a:prstGeom>
          <a:noFill/>
          <a:effectLst>
            <a:glow rad="127000">
              <a:schemeClr val="bg2">
                <a:lumMod val="5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Arial" charset="0"/>
                <a:cs typeface="Arial" charset="0"/>
              </a:rPr>
              <a:t>Преимущества геоаналитики</a:t>
            </a:r>
            <a:endParaRPr lang="ru-RU" sz="24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235" name="Прямоугольник 234"/>
          <p:cNvSpPr/>
          <p:nvPr/>
        </p:nvSpPr>
        <p:spPr>
          <a:xfrm>
            <a:off x="11667067" y="665599"/>
            <a:ext cx="524933" cy="254082"/>
          </a:xfrm>
          <a:prstGeom prst="rect">
            <a:avLst/>
          </a:prstGeom>
          <a:solidFill>
            <a:srgbClr val="E00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36" name="Рисунок 23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/>
          <a:stretch/>
        </p:blipFill>
        <p:spPr>
          <a:xfrm>
            <a:off x="10159221" y="6387971"/>
            <a:ext cx="2032779" cy="5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862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24828" y="273839"/>
            <a:ext cx="11643729" cy="830997"/>
          </a:xfrm>
          <a:prstGeom prst="rect">
            <a:avLst/>
          </a:prstGeom>
          <a:noFill/>
          <a:effectLst>
            <a:glow rad="127000">
              <a:schemeClr val="bg2">
                <a:lumMod val="5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Arial" charset="0"/>
                <a:cs typeface="Arial" charset="0"/>
              </a:rPr>
              <a:t>Примеры отчетов, которые могут использоваться в целях развития транспортной системы</a:t>
            </a:r>
            <a:endParaRPr lang="ru-RU" sz="24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t="13287" r="49947"/>
          <a:stretch/>
        </p:blipFill>
        <p:spPr>
          <a:xfrm>
            <a:off x="6242600" y="4447426"/>
            <a:ext cx="3689444" cy="2225124"/>
          </a:xfrm>
          <a:prstGeom prst="round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53842"/>
          <a:stretch/>
        </p:blipFill>
        <p:spPr>
          <a:xfrm>
            <a:off x="6242600" y="1684209"/>
            <a:ext cx="3689444" cy="2196402"/>
          </a:xfrm>
          <a:prstGeom prst="round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t="31771" r="20018" b="21540"/>
          <a:stretch/>
        </p:blipFill>
        <p:spPr>
          <a:xfrm>
            <a:off x="1540754" y="1684209"/>
            <a:ext cx="3689444" cy="2196402"/>
          </a:xfrm>
          <a:prstGeom prst="round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2216"/>
          <a:stretch/>
        </p:blipFill>
        <p:spPr>
          <a:xfrm>
            <a:off x="1540753" y="4447426"/>
            <a:ext cx="3689445" cy="2225124"/>
          </a:xfrm>
          <a:prstGeom prst="round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540753" y="1255088"/>
            <a:ext cx="361150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Дневная корреспонденция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509993" y="4030863"/>
            <a:ext cx="37509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Вечерняя корреспонденция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07618" y="4026665"/>
            <a:ext cx="415940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Маршруты в точки притяжения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5939234" y="1263448"/>
            <a:ext cx="429617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трафика метрополитена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1667067" y="665599"/>
            <a:ext cx="524933" cy="254082"/>
          </a:xfrm>
          <a:prstGeom prst="rect">
            <a:avLst/>
          </a:prstGeom>
          <a:solidFill>
            <a:srgbClr val="E00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/>
          <a:stretch/>
        </p:blipFill>
        <p:spPr>
          <a:xfrm>
            <a:off x="10159221" y="6339045"/>
            <a:ext cx="2032779" cy="5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5599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67067" y="665599"/>
            <a:ext cx="524933" cy="254082"/>
          </a:xfrm>
          <a:prstGeom prst="rect">
            <a:avLst/>
          </a:prstGeom>
          <a:solidFill>
            <a:srgbClr val="E00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/>
          <a:stretch/>
        </p:blipFill>
        <p:spPr>
          <a:xfrm>
            <a:off x="10159221" y="6339045"/>
            <a:ext cx="2032779" cy="51895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88022" y="260500"/>
            <a:ext cx="11379045" cy="461665"/>
          </a:xfrm>
          <a:prstGeom prst="rect">
            <a:avLst/>
          </a:prstGeom>
          <a:noFill/>
          <a:effectLst>
            <a:glow rad="127000">
              <a:schemeClr val="bg2">
                <a:lumMod val="5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Arial" charset="0"/>
                <a:cs typeface="Arial" charset="0"/>
              </a:rPr>
              <a:t>Примеры задач для построения отчетов геоаналитики</a:t>
            </a:r>
            <a:endParaRPr lang="ru-RU" sz="24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672385" y="877603"/>
            <a:ext cx="470616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charset="0"/>
                <a:ea typeface="Arial" charset="0"/>
                <a:cs typeface="Arial" charset="0"/>
              </a:rPr>
              <a:t>Изменение численности населения</a:t>
            </a:r>
            <a:endParaRPr lang="ru-RU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39353" t="42803" r="18259" b="27877"/>
          <a:stretch/>
        </p:blipFill>
        <p:spPr>
          <a:xfrm>
            <a:off x="6253102" y="1308123"/>
            <a:ext cx="5544727" cy="215736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/>
          <a:srcRect l="39651" t="44925" r="15274" b="24163"/>
          <a:stretch/>
        </p:blipFill>
        <p:spPr>
          <a:xfrm>
            <a:off x="6253102" y="3869862"/>
            <a:ext cx="5413965" cy="246918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6830280" y="3524913"/>
            <a:ext cx="4390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charset="0"/>
                <a:ea typeface="Arial" charset="0"/>
                <a:cs typeface="Arial" charset="0"/>
              </a:rPr>
              <a:t>Изменение плотности населения</a:t>
            </a:r>
            <a:endParaRPr lang="ru-RU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/>
          <a:srcRect l="39577" t="41609" r="15349" b="21774"/>
          <a:stretch/>
        </p:blipFill>
        <p:spPr>
          <a:xfrm>
            <a:off x="462587" y="3925023"/>
            <a:ext cx="5506219" cy="257186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719705" y="3524913"/>
            <a:ext cx="467589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charset="0"/>
                <a:ea typeface="Arial" charset="0"/>
                <a:cs typeface="Arial" charset="0"/>
              </a:rPr>
              <a:t>Динамика перемещения населения</a:t>
            </a:r>
            <a:endParaRPr lang="ru-RU" sz="2000" b="1" dirty="0">
              <a:latin typeface="Arial" charset="0"/>
              <a:ea typeface="Arial" charset="0"/>
              <a:cs typeface="Arial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6"/>
          <a:srcRect l="39502" t="44925" r="15498" b="39420"/>
          <a:stretch/>
        </p:blipFill>
        <p:spPr>
          <a:xfrm>
            <a:off x="462587" y="2149053"/>
            <a:ext cx="5506219" cy="1217856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64945" y="1698343"/>
            <a:ext cx="2824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charset="0"/>
                <a:ea typeface="Arial" charset="0"/>
                <a:cs typeface="Arial" charset="0"/>
              </a:rPr>
              <a:t>Матрица дом-работа</a:t>
            </a:r>
            <a:endParaRPr lang="ru-RU" sz="2000" b="1" dirty="0"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05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903731"/>
            <a:ext cx="12361332" cy="8764184"/>
          </a:xfrm>
          <a:prstGeom prst="rect">
            <a:avLst/>
          </a:prstGeom>
        </p:spPr>
      </p:pic>
      <p:pic>
        <p:nvPicPr>
          <p:cNvPr id="15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542" y="1567543"/>
            <a:ext cx="5056134" cy="48009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658981" y="3115493"/>
            <a:ext cx="42870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chemeClr val="bg1"/>
                </a:solidFill>
                <a:latin typeface="Arial" charset="0"/>
                <a:ea typeface="Arial" charset="0"/>
                <a:cs typeface="Arial" charset="0"/>
              </a:rPr>
              <a:t>Спасибо! </a:t>
            </a:r>
            <a:endParaRPr lang="ru-RU" sz="2800" b="1" dirty="0">
              <a:solidFill>
                <a:schemeClr val="bg1"/>
              </a:solidFill>
              <a:latin typeface="Arial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04672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241735" y="0"/>
            <a:ext cx="10287000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11667067" y="665599"/>
            <a:ext cx="524933" cy="254082"/>
          </a:xfrm>
          <a:prstGeom prst="rect">
            <a:avLst/>
          </a:prstGeom>
          <a:solidFill>
            <a:srgbClr val="E00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/>
          <a:stretch/>
        </p:blipFill>
        <p:spPr>
          <a:xfrm>
            <a:off x="10159221" y="6387971"/>
            <a:ext cx="2032779" cy="51895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5551DF9-5925-B044-8F50-5D338C037045}"/>
              </a:ext>
            </a:extLst>
          </p:cNvPr>
          <p:cNvSpPr/>
          <p:nvPr/>
        </p:nvSpPr>
        <p:spPr>
          <a:xfrm>
            <a:off x="3320582" y="1628735"/>
            <a:ext cx="8346485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Сложности:</a:t>
            </a:r>
          </a:p>
          <a:p>
            <a:pPr marL="723900" indent="-3683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Несбалансированность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транспортной и социальной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инфраструктуры;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0" indent="-3683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Низкое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качество и неактуальность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данных о характере перемещения населения;</a:t>
            </a:r>
          </a:p>
          <a:p>
            <a:pPr marL="723900" indent="-3683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Высокий уровень динамики изменений.</a:t>
            </a: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 применения решений МТС: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38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Наличие данных о траекториях потоков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населения;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38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Прогноз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спроса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существующие и новые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маршруты;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38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уровня расходов на транспортное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моделирование.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8096" y="225257"/>
            <a:ext cx="7580273" cy="461665"/>
          </a:xfrm>
          <a:prstGeom prst="rect">
            <a:avLst/>
          </a:prstGeom>
          <a:noFill/>
          <a:effectLst>
            <a:glow rad="127000">
              <a:schemeClr val="bg2">
                <a:lumMod val="5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Arial" charset="0"/>
                <a:cs typeface="Arial" charset="0"/>
              </a:rPr>
              <a:t>Транспортная нагрузка и потоки</a:t>
            </a:r>
            <a:endParaRPr lang="ru-RU" sz="24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4854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Решение на основе </a:t>
            </a:r>
            <a:r>
              <a:rPr lang="ru-RU" dirty="0" err="1" smtClean="0"/>
              <a:t>видеоаналитики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 smtClean="0"/>
              <a:t>1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285200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67067" y="665599"/>
            <a:ext cx="524933" cy="254082"/>
          </a:xfrm>
          <a:prstGeom prst="rect">
            <a:avLst/>
          </a:prstGeom>
          <a:solidFill>
            <a:srgbClr val="E00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/>
          <a:stretch/>
        </p:blipFill>
        <p:spPr>
          <a:xfrm>
            <a:off x="10159221" y="6387971"/>
            <a:ext cx="2032779" cy="518955"/>
          </a:xfrm>
          <a:prstGeom prst="rect">
            <a:avLst/>
          </a:prstGeom>
        </p:spPr>
      </p:pic>
      <p:sp>
        <p:nvSpPr>
          <p:cNvPr id="8" name="Прямоугольник 7">
            <a:extLst>
              <a:ext uri="{FF2B5EF4-FFF2-40B4-BE49-F238E27FC236}">
                <a16:creationId xmlns:a16="http://schemas.microsoft.com/office/drawing/2014/main" id="{A5551DF9-5925-B044-8F50-5D338C037045}"/>
              </a:ext>
            </a:extLst>
          </p:cNvPr>
          <p:cNvSpPr/>
          <p:nvPr/>
        </p:nvSpPr>
        <p:spPr>
          <a:xfrm>
            <a:off x="3320582" y="1628735"/>
            <a:ext cx="8346485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Решаемые задачи:</a:t>
            </a:r>
          </a:p>
          <a:p>
            <a:pPr marL="723900" indent="-3683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Мониторинг загруженности транспорта;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23900" indent="-3683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Анализ интенсивности и структуры пассажиропотока;</a:t>
            </a:r>
          </a:p>
          <a:p>
            <a:pPr marL="723900" indent="-3683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Выявление времени пиков и спадов пассажиропотока</a:t>
            </a:r>
          </a:p>
          <a:p>
            <a:pPr marL="723900" indent="-36830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Оптимизация работы пассажирского транспорта.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Результаты применения решения: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38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Наличие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достоверной детализированной информации о пассажиропотоке на каждой единице общественного транспорта;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38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Повышение доходов от оплаты проезда на 30%, без увеличения его стоимости;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742938" lvl="1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Снижение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уровня расходов на транспортное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моделирование.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3168096" y="225257"/>
            <a:ext cx="7580273" cy="830997"/>
          </a:xfrm>
          <a:prstGeom prst="rect">
            <a:avLst/>
          </a:prstGeom>
          <a:noFill/>
          <a:effectLst>
            <a:glow rad="127000">
              <a:schemeClr val="bg2">
                <a:lumMod val="5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Arial" charset="0"/>
                <a:cs typeface="Arial" charset="0"/>
              </a:rPr>
              <a:t>Подсчет пассажиропотока с помощью </a:t>
            </a:r>
            <a:r>
              <a:rPr lang="ru-RU" sz="2400" b="1" dirty="0" err="1" smtClean="0">
                <a:latin typeface="Arial Black" panose="020B0A04020102020204" pitchFamily="34" charset="0"/>
                <a:ea typeface="Arial" charset="0"/>
                <a:cs typeface="Arial" charset="0"/>
              </a:rPr>
              <a:t>видеоаналитики</a:t>
            </a:r>
            <a:endParaRPr lang="ru-RU" sz="24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69" r="20617"/>
          <a:stretch/>
        </p:blipFill>
        <p:spPr>
          <a:xfrm>
            <a:off x="8801" y="0"/>
            <a:ext cx="291025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98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ÐÐ°ÑÑÐ¸Ð½ÐºÐ¸ Ð¿Ð¾ Ð·Ð°Ð¿ÑÐ¾ÑÑ ÐÐ²ÑÐ¾Ð¼Ð¾Ð±Ð¸Ð»ÑÐ½ÑÐ¹ Ð°Ð½Ð°Ð»Ð¾Ð³Ð¾Ð²ÑÐ¹ Ð²Ð¸Ð´ÐµÐ¾ÑÐµÐ³Ð¸ÑÑÑÐ°ÑÐ¾Ñ Videomobil VMR-0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2196" y="836857"/>
            <a:ext cx="3047206" cy="1397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19390" y="181296"/>
            <a:ext cx="10987518" cy="461665"/>
          </a:xfrm>
          <a:prstGeom prst="rect">
            <a:avLst/>
          </a:prstGeom>
          <a:noFill/>
          <a:effectLst>
            <a:glow rad="127000">
              <a:schemeClr val="bg2">
                <a:lumMod val="5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Arial" charset="0"/>
                <a:cs typeface="Arial" charset="0"/>
              </a:rPr>
              <a:t>Состав решения автоматизированного подсчета пассажиров</a:t>
            </a:r>
            <a:endParaRPr lang="ru-RU" sz="24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cxnSp>
        <p:nvCxnSpPr>
          <p:cNvPr id="10" name="Прямая соединительная линия 9"/>
          <p:cNvCxnSpPr/>
          <p:nvPr/>
        </p:nvCxnSpPr>
        <p:spPr>
          <a:xfrm>
            <a:off x="5929183" y="2587624"/>
            <a:ext cx="45053" cy="2167342"/>
          </a:xfrm>
          <a:prstGeom prst="line">
            <a:avLst/>
          </a:prstGeom>
          <a:ln w="12700">
            <a:solidFill>
              <a:srgbClr val="A4B0BC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Прямоугольник 10"/>
          <p:cNvSpPr/>
          <p:nvPr/>
        </p:nvSpPr>
        <p:spPr>
          <a:xfrm>
            <a:off x="1989839" y="3165006"/>
            <a:ext cx="370757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IP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камера со встроенной функцией 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видеоаналитики</a:t>
            </a:r>
            <a:endParaRPr lang="ru-RU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LTE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 роутер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7463573" y="3136344"/>
            <a:ext cx="3021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IP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камера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463573" y="4012247"/>
            <a:ext cx="3175119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Clr>
                <a:srgbClr val="C00000"/>
              </a:buClr>
              <a:buFont typeface="Arial" panose="020B0604020202020204" pitchFamily="34" charset="0"/>
              <a:buChar char="•"/>
            </a:pP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Бортовой ПАК для ВН/ВА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000" dirty="0">
                <a:latin typeface="Arial" panose="020B0604020202020204" pitchFamily="34" charset="0"/>
                <a:cs typeface="Arial" panose="020B0604020202020204" pitchFamily="34" charset="0"/>
              </a:rPr>
              <a:t>LTE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+ антенны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3" cstate="print">
            <a:duotone>
              <a:prstClr val="black"/>
              <a:srgbClr val="ACB8C3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99" t="19308" r="26015" b="20844"/>
          <a:stretch/>
        </p:blipFill>
        <p:spPr>
          <a:xfrm>
            <a:off x="1194025" y="5485798"/>
            <a:ext cx="485496" cy="485496"/>
          </a:xfrm>
          <a:prstGeom prst="rect">
            <a:avLst/>
          </a:prstGeom>
        </p:spPr>
      </p:pic>
      <p:sp>
        <p:nvSpPr>
          <p:cNvPr id="24" name="Прямоугольник 23"/>
          <p:cNvSpPr/>
          <p:nvPr/>
        </p:nvSpPr>
        <p:spPr>
          <a:xfrm>
            <a:off x="1730175" y="5585684"/>
            <a:ext cx="6181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Облачный сервис видеоконтроль/</a:t>
            </a:r>
            <a:r>
              <a:rPr lang="ru-RU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видеоаналитика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duotone>
              <a:prstClr val="black"/>
              <a:srgbClr val="A4B0BC">
                <a:tint val="45000"/>
                <a:satMod val="400000"/>
              </a:srgbClr>
            </a:duotone>
          </a:blip>
          <a:stretch>
            <a:fillRect/>
          </a:stretch>
        </p:blipFill>
        <p:spPr>
          <a:xfrm>
            <a:off x="1279129" y="6103552"/>
            <a:ext cx="357462" cy="359249"/>
          </a:xfrm>
          <a:prstGeom prst="rect">
            <a:avLst/>
          </a:prstGeom>
        </p:spPr>
      </p:pic>
      <p:sp>
        <p:nvSpPr>
          <p:cNvPr id="26" name="Прямоугольник 25"/>
          <p:cNvSpPr/>
          <p:nvPr/>
        </p:nvSpPr>
        <p:spPr>
          <a:xfrm>
            <a:off x="1742330" y="6099619"/>
            <a:ext cx="3178434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DATA SIM 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–карта 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2Mbit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ru-RU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Рисунок 3" descr="A5Y3A8381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901" y="2948863"/>
            <a:ext cx="1128800" cy="722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Рисунок 1" descr="TELTONIKA RUT240 - промышленный роутер 4G LTE/3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2241" y="3664569"/>
            <a:ext cx="1159335" cy="1269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Рисунок 30" descr="O:\Коммерческий блок\ОРКК\ОРКК(old)\''VAS''\ПД_КПА\ВН на Т\ПАК LARGA\IMG_20190530_115249.jpg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" b="5109"/>
          <a:stretch/>
        </p:blipFill>
        <p:spPr bwMode="auto">
          <a:xfrm rot="5400000">
            <a:off x="6404931" y="3837533"/>
            <a:ext cx="825936" cy="1008930"/>
          </a:xfrm>
          <a:prstGeom prst="roundRect">
            <a:avLst>
              <a:gd name="adj" fmla="val 29750"/>
            </a:avLst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33" name="Рисунок 32" descr="O:\Коммерческий блок\ОРКК\ОРКК(old)\''VAS''\ПД_КПА\ВН на Т\ipeye_Cam.jpg"/>
          <p:cNvPicPr/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93" t="24502" r="28825" b="17945"/>
          <a:stretch/>
        </p:blipFill>
        <p:spPr bwMode="auto">
          <a:xfrm>
            <a:off x="6361614" y="2870296"/>
            <a:ext cx="661201" cy="732919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9" name="Прямоугольник 38"/>
          <p:cNvSpPr/>
          <p:nvPr/>
        </p:nvSpPr>
        <p:spPr>
          <a:xfrm>
            <a:off x="791356" y="2434689"/>
            <a:ext cx="35898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Камеры без видеопотока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6485371" y="2416815"/>
            <a:ext cx="364066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Камеры с видеопотоком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905237" y="5074385"/>
            <a:ext cx="714466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Количество камер зависит от модели ТС, конструкции салона </a:t>
            </a:r>
            <a:endParaRPr lang="en-US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1667067" y="665599"/>
            <a:ext cx="524933" cy="254082"/>
          </a:xfrm>
          <a:prstGeom prst="rect">
            <a:avLst/>
          </a:prstGeom>
          <a:solidFill>
            <a:srgbClr val="E00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/>
          <a:stretch/>
        </p:blipFill>
        <p:spPr>
          <a:xfrm>
            <a:off x="10159221" y="6387971"/>
            <a:ext cx="2032779" cy="518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8464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obile People Counting Camer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923215" y="1188972"/>
            <a:ext cx="8826195" cy="49647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8" y="1820814"/>
            <a:ext cx="2767733" cy="12536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736" y="3546718"/>
            <a:ext cx="2569081" cy="13973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19390" y="181296"/>
            <a:ext cx="10134664" cy="461665"/>
          </a:xfrm>
          <a:prstGeom prst="rect">
            <a:avLst/>
          </a:prstGeom>
          <a:noFill/>
          <a:effectLst>
            <a:glow rad="127000">
              <a:schemeClr val="bg2">
                <a:lumMod val="5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Arial" charset="0"/>
                <a:cs typeface="Arial" charset="0"/>
              </a:rPr>
              <a:t>Решение на основе камеры со встроенной аналитикой</a:t>
            </a:r>
            <a:endParaRPr lang="ru-RU" sz="24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2200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61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9390" y="181296"/>
            <a:ext cx="10292925" cy="830997"/>
          </a:xfrm>
          <a:prstGeom prst="rect">
            <a:avLst/>
          </a:prstGeom>
          <a:noFill/>
          <a:effectLst>
            <a:glow rad="127000">
              <a:schemeClr val="bg2">
                <a:lumMod val="5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400" b="1" dirty="0">
                <a:latin typeface="Arial Black" panose="020B0A04020102020204" pitchFamily="34" charset="0"/>
                <a:ea typeface="Arial" charset="0"/>
                <a:cs typeface="Arial" charset="0"/>
              </a:rPr>
              <a:t>Решение на основе </a:t>
            </a:r>
            <a:r>
              <a:rPr lang="en-US" sz="2400" b="1" dirty="0" smtClean="0">
                <a:latin typeface="Arial Black" panose="020B0A04020102020204" pitchFamily="34" charset="0"/>
                <a:ea typeface="Arial" charset="0"/>
                <a:cs typeface="Arial" charset="0"/>
              </a:rPr>
              <a:t>IP </a:t>
            </a:r>
            <a:r>
              <a:rPr lang="ru-RU" sz="2400" b="1" dirty="0" smtClean="0">
                <a:latin typeface="Arial Black" panose="020B0A04020102020204" pitchFamily="34" charset="0"/>
                <a:ea typeface="Arial" charset="0"/>
                <a:cs typeface="Arial" charset="0"/>
              </a:rPr>
              <a:t>камеры с</a:t>
            </a:r>
            <a:r>
              <a:rPr lang="en-US" sz="2400" b="1" dirty="0" smtClean="0">
                <a:latin typeface="Arial Black" panose="020B0A04020102020204" pitchFamily="34" charset="0"/>
                <a:ea typeface="Arial" charset="0"/>
                <a:cs typeface="Arial" charset="0"/>
              </a:rPr>
              <a:t> </a:t>
            </a:r>
            <a:r>
              <a:rPr lang="ru-RU" sz="2400" b="1" dirty="0" smtClean="0">
                <a:latin typeface="Arial Black" panose="020B0A04020102020204" pitchFamily="34" charset="0"/>
                <a:ea typeface="Arial" charset="0"/>
                <a:cs typeface="Arial" charset="0"/>
              </a:rPr>
              <a:t>облачной </a:t>
            </a:r>
            <a:r>
              <a:rPr lang="ru-RU" sz="2400" b="1" dirty="0">
                <a:latin typeface="Arial Black" panose="020B0A04020102020204" pitchFamily="34" charset="0"/>
                <a:ea typeface="Arial" charset="0"/>
                <a:cs typeface="Arial" charset="0"/>
              </a:rPr>
              <a:t>аналитикой</a:t>
            </a:r>
          </a:p>
          <a:p>
            <a:endParaRPr lang="ru-RU" sz="24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1667067" y="665599"/>
            <a:ext cx="524933" cy="254082"/>
          </a:xfrm>
          <a:prstGeom prst="rect">
            <a:avLst/>
          </a:prstGeom>
          <a:solidFill>
            <a:srgbClr val="E00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/>
          <a:stretch/>
        </p:blipFill>
        <p:spPr>
          <a:xfrm>
            <a:off x="10159221" y="6387971"/>
            <a:ext cx="2032779" cy="518955"/>
          </a:xfrm>
          <a:prstGeom prst="rect">
            <a:avLst/>
          </a:prstGeom>
        </p:spPr>
      </p:pic>
      <p:pic>
        <p:nvPicPr>
          <p:cNvPr id="1026" name="Рисунок 7" descr="image005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675" y="1218620"/>
            <a:ext cx="7394067" cy="3546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7719320" y="1881996"/>
            <a:ext cx="4035670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Архив видео от 1 до 180 дней ;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Разбор нештатных ситуаций; 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Онлайн 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обр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аб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отка 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информации;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Определение загрузки маршрута с учетом 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GPS/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ГЛОНАСС.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Контроль перегрузки транспортного средства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Неограниченный срок хранения статистики</a:t>
            </a:r>
          </a:p>
          <a:p>
            <a:pPr>
              <a:buClr>
                <a:srgbClr val="FF0000"/>
              </a:buClr>
            </a:pPr>
            <a:endParaRPr lang="ru-RU" dirty="0">
              <a:latin typeface="Arial" charset="0"/>
              <a:ea typeface="Arial" charset="0"/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974297" y="1512664"/>
            <a:ext cx="196778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Преимущества:</a:t>
            </a:r>
            <a:endParaRPr lang="ru-RU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4899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19390" y="181296"/>
            <a:ext cx="10292925" cy="830997"/>
          </a:xfrm>
          <a:prstGeom prst="rect">
            <a:avLst/>
          </a:prstGeom>
          <a:noFill/>
          <a:effectLst>
            <a:glow rad="127000">
              <a:schemeClr val="bg2">
                <a:lumMod val="50000"/>
              </a:schemeClr>
            </a:glow>
          </a:effectLst>
        </p:spPr>
        <p:txBody>
          <a:bodyPr wrap="square" rtlCol="0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  <a:ea typeface="Arial" charset="0"/>
                <a:cs typeface="Arial" charset="0"/>
              </a:rPr>
              <a:t>Возможности аналитики</a:t>
            </a:r>
            <a:endParaRPr lang="ru-RU" sz="24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  <a:p>
            <a:endParaRPr lang="ru-RU" sz="2400" b="1" dirty="0">
              <a:latin typeface="Arial Black" panose="020B0A04020102020204" pitchFamily="34" charset="0"/>
              <a:ea typeface="Arial" charset="0"/>
              <a:cs typeface="Arial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1667067" y="665599"/>
            <a:ext cx="524933" cy="254082"/>
          </a:xfrm>
          <a:prstGeom prst="rect">
            <a:avLst/>
          </a:prstGeom>
          <a:solidFill>
            <a:srgbClr val="E00F2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3" name="Рисунок 4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83"/>
          <a:stretch/>
        </p:blipFill>
        <p:spPr>
          <a:xfrm>
            <a:off x="10159221" y="6387971"/>
            <a:ext cx="2032779" cy="518955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319390" y="4717277"/>
            <a:ext cx="845533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charset="0"/>
                <a:ea typeface="Arial" charset="0"/>
                <a:cs typeface="Arial" charset="0"/>
              </a:rPr>
              <a:t>Возможность 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выбора статистики по маршруту;</a:t>
            </a:r>
            <a:endParaRPr lang="ru-RU" dirty="0">
              <a:latin typeface="Arial" charset="0"/>
              <a:ea typeface="Arial" charset="0"/>
              <a:cs typeface="Arial" charset="0"/>
            </a:endParaRP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charset="0"/>
                <a:ea typeface="Arial" charset="0"/>
                <a:cs typeface="Arial" charset="0"/>
              </a:rPr>
              <a:t>Статистика в любой временной разбивке; 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charset="0"/>
                <a:ea typeface="Arial" charset="0"/>
                <a:cs typeface="Arial" charset="0"/>
              </a:rPr>
              <a:t>Оперативный сбор и </a:t>
            </a: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обработка </a:t>
            </a:r>
            <a:r>
              <a:rPr lang="ru-RU" dirty="0">
                <a:latin typeface="Arial" charset="0"/>
                <a:ea typeface="Arial" charset="0"/>
                <a:cs typeface="Arial" charset="0"/>
              </a:rPr>
              <a:t>информации;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 smtClean="0">
                <a:latin typeface="Arial" charset="0"/>
                <a:ea typeface="Arial" charset="0"/>
                <a:cs typeface="Arial" charset="0"/>
              </a:rPr>
              <a:t>Раздельный учёт входящих и выходящих пассажиров</a:t>
            </a:r>
            <a:r>
              <a:rPr lang="en-US" dirty="0" smtClean="0">
                <a:latin typeface="Arial" charset="0"/>
                <a:ea typeface="Arial" charset="0"/>
                <a:cs typeface="Arial" charset="0"/>
              </a:rPr>
              <a:t>;</a:t>
            </a:r>
          </a:p>
          <a:p>
            <a:pPr marL="285750" indent="-285750">
              <a:buClr>
                <a:srgbClr val="FF0000"/>
              </a:buClr>
              <a:buFont typeface="Arial" panose="020B0604020202020204" pitchFamily="34" charset="0"/>
              <a:buChar char="•"/>
            </a:pPr>
            <a:r>
              <a:rPr lang="ru-RU" dirty="0">
                <a:latin typeface="Arial" charset="0"/>
                <a:ea typeface="Arial" charset="0"/>
                <a:cs typeface="Arial" charset="0"/>
              </a:rPr>
              <a:t>Интеграция со СКУД, ERP, MES и любыми другими информационными системами Заказчика.</a:t>
            </a:r>
          </a:p>
        </p:txBody>
      </p:sp>
      <p:pic>
        <p:nvPicPr>
          <p:cNvPr id="2052" name="Рисунок 6" descr="image00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56" t="8101" r="-356" b="6667"/>
          <a:stretch/>
        </p:blipFill>
        <p:spPr bwMode="auto">
          <a:xfrm>
            <a:off x="413831" y="1276219"/>
            <a:ext cx="9029173" cy="33883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413832" y="812238"/>
            <a:ext cx="207441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Пример отчета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2678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ru-RU" dirty="0" smtClean="0"/>
              <a:t>Решение на основе </a:t>
            </a:r>
            <a:r>
              <a:rPr lang="ru-RU" dirty="0" err="1" smtClean="0"/>
              <a:t>геоаналитики</a:t>
            </a:r>
            <a:r>
              <a:rPr lang="ru-RU" dirty="0" smtClean="0"/>
              <a:t> </a:t>
            </a:r>
            <a:r>
              <a:rPr lang="en-US" dirty="0" err="1" smtClean="0"/>
              <a:t>BigData</a:t>
            </a:r>
            <a:endParaRPr lang="ru-RU" dirty="0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r>
              <a:rPr lang="ru-RU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62256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6188</TotalTime>
  <Words>418</Words>
  <Application>Microsoft Office PowerPoint</Application>
  <PresentationFormat>Широкоэкранный</PresentationFormat>
  <Paragraphs>79</Paragraphs>
  <Slides>13</Slides>
  <Notes>1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8" baseType="lpstr">
      <vt:lpstr>Arial</vt:lpstr>
      <vt:lpstr>Arial Black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ПАО "МТС"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Толбаков Алексей Александрович</dc:creator>
  <cp:lastModifiedBy>Мифтахов Эдуард Ильдарович</cp:lastModifiedBy>
  <cp:revision>143</cp:revision>
  <dcterms:created xsi:type="dcterms:W3CDTF">2019-04-11T14:54:54Z</dcterms:created>
  <dcterms:modified xsi:type="dcterms:W3CDTF">2019-08-08T05:52:54Z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AdHocReviewCycleID">
    <vt:i4>323267789</vt:i4>
  </property>
  <property fmtid="{D5CDD505-2E9C-101B-9397-08002B2CF9AE}" pid="3" name="_NewReviewCycle">
    <vt:lpwstr/>
  </property>
  <property fmtid="{D5CDD505-2E9C-101B-9397-08002B2CF9AE}" pid="4" name="_EmailSubject">
    <vt:lpwstr>Список участников семинара </vt:lpwstr>
  </property>
  <property fmtid="{D5CDD505-2E9C-101B-9397-08002B2CF9AE}" pid="5" name="_AuthorEmail">
    <vt:lpwstr>eimiftak@mts.ru</vt:lpwstr>
  </property>
  <property fmtid="{D5CDD505-2E9C-101B-9397-08002B2CF9AE}" pid="6" name="_AuthorEmailDisplayName">
    <vt:lpwstr>Мифтахов Эдуард Ильдарович</vt:lpwstr>
  </property>
</Properties>
</file>