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15" r:id="rId3"/>
    <p:sldId id="307" r:id="rId4"/>
    <p:sldId id="319" r:id="rId5"/>
    <p:sldId id="320" r:id="rId6"/>
    <p:sldId id="321" r:id="rId7"/>
    <p:sldId id="322" r:id="rId8"/>
    <p:sldId id="323" r:id="rId9"/>
  </p:sldIdLst>
  <p:sldSz cx="12192000" cy="6858000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DCD03D6-8A4C-4C00-AF7A-200603E06ACA}">
          <p14:sldIdLst>
            <p14:sldId id="257"/>
          </p14:sldIdLst>
        </p14:section>
        <p14:section name="Раздел без заголовка" id="{2A68F48E-00FE-4AA1-B6B8-F3AC7DF382BD}">
          <p14:sldIdLst>
            <p14:sldId id="315"/>
            <p14:sldId id="307"/>
            <p14:sldId id="319"/>
            <p14:sldId id="320"/>
            <p14:sldId id="321"/>
            <p14:sldId id="322"/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risa.Habibullina\Desktop\&#1058;&#1050;&#1054;\&#1056;&#1072;&#1089;&#1095;&#1077;&#1090;%20&#1090;&#1072;&#1088;&#1080;&#1092;&#1072;%20&#1056;&#1054;%202019%20(&#1089;%20&#1091;&#1095;&#1077;&#1090;&#1086;&#1084;%20&#1062;&#1069;&#1057;&#1048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D3-4604-80F3-F20FFD2FA8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D3-4604-80F3-F20FFD2FA8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D3-4604-80F3-F20FFD2FA8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D3-4604-80F3-F20FFD2FA874}"/>
              </c:ext>
            </c:extLst>
          </c:dPt>
          <c:dLbls>
            <c:dLbl>
              <c:idx val="0"/>
              <c:layout>
                <c:manualLayout>
                  <c:x val="-9.6919766489857603E-2"/>
                  <c:y val="-0.14495193383547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CD3-4604-80F3-F20FFD2FA874}"/>
                </c:ext>
              </c:extLst>
            </c:dLbl>
            <c:dLbl>
              <c:idx val="1"/>
              <c:layout>
                <c:manualLayout>
                  <c:x val="-1.7123152120181402E-2"/>
                  <c:y val="-2.9526828330801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CD3-4604-80F3-F20FFD2FA874}"/>
                </c:ext>
              </c:extLst>
            </c:dLbl>
            <c:dLbl>
              <c:idx val="2"/>
              <c:layout>
                <c:manualLayout>
                  <c:x val="-8.6201407445426741E-3"/>
                  <c:y val="-1.8821033011180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CD3-4604-80F3-F20FFD2FA874}"/>
                </c:ext>
              </c:extLst>
            </c:dLbl>
            <c:dLbl>
              <c:idx val="3"/>
              <c:layout>
                <c:manualLayout>
                  <c:x val="7.6409973011844585E-3"/>
                  <c:y val="-1.871852301357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CD3-4604-80F3-F20FFD2FA8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Лист2!$K$13:$K$16</c:f>
              <c:strCache>
                <c:ptCount val="4"/>
                <c:pt idx="0">
                  <c:v>Расходы на транспортирование ТКО</c:v>
                </c:pt>
                <c:pt idx="1">
                  <c:v>Расходы на обработку и захоронение ТКО</c:v>
                </c:pt>
                <c:pt idx="2">
                  <c:v>Плата за негативное воздействие на окружающую среду</c:v>
                </c:pt>
                <c:pt idx="3">
                  <c:v>Собственные расходы региональных операторов</c:v>
                </c:pt>
              </c:strCache>
            </c:strRef>
          </c:cat>
          <c:val>
            <c:numRef>
              <c:f>Лист2!$L$13:$L$16</c:f>
              <c:numCache>
                <c:formatCode>0%</c:formatCode>
                <c:ptCount val="4"/>
                <c:pt idx="0">
                  <c:v>0.7</c:v>
                </c:pt>
                <c:pt idx="1">
                  <c:v>0.21</c:v>
                </c:pt>
                <c:pt idx="2">
                  <c:v>0.02</c:v>
                </c:pt>
                <c:pt idx="3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D3-4604-80F3-F20FFD2FA8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04578951648053"/>
          <c:y val="4.4969474069413248E-2"/>
          <c:w val="0.27231534969086019"/>
          <c:h val="0.799307473390181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47" cy="498215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345" y="0"/>
            <a:ext cx="2946347" cy="498215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643D9EFA-EDF4-4021-9FB0-76DEC7F39129}" type="datetimeFigureOut">
              <a:rPr lang="ru-RU" smtClean="0"/>
              <a:t>07.08.2019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78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78724"/>
            <a:ext cx="5439410" cy="3909864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1601"/>
            <a:ext cx="2946347" cy="498214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345" y="9431601"/>
            <a:ext cx="2946347" cy="498214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DEAC1452-BD9C-48F6-A5A0-EC99E6BA1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AC1452-BD9C-48F6-A5A0-EC99E6BA1B4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41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1EE85-D297-4F85-B39A-9035EBF4E00E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5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28ED-9DF1-496D-A6DC-23B7C87A20E8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8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D0085-A6DD-4C42-8B67-ADA9D99BA144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9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0C7D-9A33-49E2-9337-EEF1F0C64158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3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2D3D-F8B0-465B-9BC6-E26785419255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37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8EEB-4119-49F7-95F8-02BD9B19968B}" type="datetime1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2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C263-833C-4997-878B-5E7E2A74DCB1}" type="datetime1">
              <a:rPr lang="ru-RU" smtClean="0"/>
              <a:t>07.08.2019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1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CE744-5A1D-42B3-B075-CCA8E48CE339}" type="datetime1">
              <a:rPr lang="ru-RU" smtClean="0"/>
              <a:t>07.08.2019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FF9A-6498-48AE-91AD-006879C896A3}" type="datetime1">
              <a:rPr lang="ru-RU" smtClean="0"/>
              <a:t>07.08.2019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7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55A4B-4722-475F-8544-703045AB5E31}" type="datetime1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E37D-6390-4C41-B969-E04A0965F532}" type="datetime1">
              <a:rPr lang="ru-RU" smtClean="0"/>
              <a:t>07.08.2019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42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A20A-D9E2-4E32-AA8F-5AB4A6F394A7}" type="datetime1">
              <a:rPr lang="ru-RU" smtClean="0"/>
              <a:t>07.08.2019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26DC6-2DC4-452B-B163-FE3FF40472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4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4633" y="4122822"/>
            <a:ext cx="9418094" cy="2545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</a:t>
            </a:r>
          </a:p>
          <a:p>
            <a:pPr algn="ctr"/>
            <a:r>
              <a:rPr lang="ru-RU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Государственного комитета </a:t>
            </a:r>
          </a:p>
          <a:p>
            <a:pPr algn="ctr"/>
            <a:r>
              <a:rPr lang="ru-RU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Республики Татарстан по тарифам</a:t>
            </a:r>
          </a:p>
          <a:p>
            <a:pPr algn="ctr"/>
            <a:r>
              <a:rPr lang="ru-RU" sz="2800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Л.В. Хабибуллина</a:t>
            </a:r>
            <a:endParaRPr lang="ru-RU" sz="28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56290" y="1970690"/>
            <a:ext cx="10594426" cy="1692678"/>
          </a:xfrm>
          <a:prstGeom prst="rect">
            <a:avLst/>
          </a:prstGeom>
        </p:spPr>
        <p:txBody>
          <a:bodyPr wrap="square" lIns="121828" tIns="60914" rIns="121828" bIns="60914">
            <a:spAutoFit/>
          </a:bodyPr>
          <a:lstStyle/>
          <a:p>
            <a:pPr algn="ctr" defTabSz="914058">
              <a:defRPr/>
            </a:pPr>
            <a:r>
              <a:rPr lang="ru-RU" sz="3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законодательных инициативах в сфере </a:t>
            </a:r>
            <a:r>
              <a:rPr lang="ru-RU" sz="3400" b="1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обращения с твёрдыми коммунальными отходами</a:t>
            </a:r>
            <a:endParaRPr lang="ru-RU" sz="3400" b="1" dirty="0" smtClean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7091214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06582" y="82232"/>
            <a:ext cx="11137611" cy="13427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тарифы </a:t>
            </a:r>
            <a:b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региональных операторов по ПФО</a:t>
            </a:r>
            <a:b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74420"/>
              </p:ext>
            </p:extLst>
          </p:nvPr>
        </p:nvGraphicFramePr>
        <p:xfrm>
          <a:off x="2036618" y="1024255"/>
          <a:ext cx="8636924" cy="5530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Лист" r:id="rId3" imgW="8086677" imgH="5171904" progId="Excel.Sheet.12">
                  <p:embed/>
                </p:oleObj>
              </mc:Choice>
              <mc:Fallback>
                <p:oleObj name="Лист" r:id="rId3" imgW="8086677" imgH="51719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6618" y="1024255"/>
                        <a:ext cx="8636924" cy="5530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59389" y="82232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157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35868" y="80149"/>
            <a:ext cx="11097491" cy="119017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единого тарифа </a:t>
            </a:r>
            <a:b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региональных операторов </a:t>
            </a:r>
            <a:br>
              <a:rPr lang="ru-RU" sz="28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259982"/>
              </p:ext>
            </p:extLst>
          </p:nvPr>
        </p:nvGraphicFramePr>
        <p:xfrm>
          <a:off x="2128938" y="1160468"/>
          <a:ext cx="8511353" cy="528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0955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53817" y="1458496"/>
            <a:ext cx="10346101" cy="526297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В целях введения экономического обоснования транспортирования ТКО </a:t>
            </a:r>
            <a:r>
              <a:rPr lang="ru-RU" sz="2400" dirty="0" smtClean="0"/>
              <a:t>Госкомитетом предлагаются </a:t>
            </a:r>
            <a:r>
              <a:rPr lang="ru-RU" sz="2400" dirty="0"/>
              <a:t>2 </a:t>
            </a:r>
            <a:r>
              <a:rPr lang="ru-RU" sz="2400" dirty="0" smtClean="0"/>
              <a:t>варианта решения:</a:t>
            </a:r>
            <a:endParaRPr lang="ru-RU" sz="2400" dirty="0"/>
          </a:p>
          <a:p>
            <a:r>
              <a:rPr lang="ru-RU" sz="2400" b="1" dirty="0"/>
              <a:t>1. введение нормирования удельных затрат на транспортирование отходов (</a:t>
            </a:r>
            <a:r>
              <a:rPr lang="ru-RU" sz="2400" b="1" dirty="0" err="1"/>
              <a:t>куб.м</a:t>
            </a:r>
            <a:r>
              <a:rPr lang="ru-RU" sz="2400" b="1" dirty="0"/>
              <a:t>/км)/(тонн/км)</a:t>
            </a:r>
            <a:r>
              <a:rPr lang="ru-RU" sz="2400" dirty="0"/>
              <a:t> путем внесения изменений в пункт 14 Основ ценообразования, дополнив его после пункта «е» пунктом «ж» следующего содержания: </a:t>
            </a:r>
          </a:p>
          <a:p>
            <a:r>
              <a:rPr lang="ru-RU" sz="2400" dirty="0"/>
              <a:t>«ж) нормированные удельные затраты на транспортирование 1 </a:t>
            </a:r>
            <a:r>
              <a:rPr lang="ru-RU" sz="2400" dirty="0" err="1"/>
              <a:t>куб.м</a:t>
            </a:r>
            <a:r>
              <a:rPr lang="ru-RU" sz="2400" dirty="0"/>
              <a:t>/1 тонны отходов в качестве предельно максимального размера таких расходов.».</a:t>
            </a:r>
          </a:p>
          <a:p>
            <a:r>
              <a:rPr lang="ru-RU" sz="2400" b="1" dirty="0"/>
              <a:t>2.</a:t>
            </a:r>
            <a:r>
              <a:rPr lang="ru-RU" b="1" dirty="0"/>
              <a:t> </a:t>
            </a:r>
            <a:r>
              <a:rPr lang="ru-RU" sz="2400" b="1" dirty="0"/>
              <a:t>введение в перечень регулируемых тарифов в сфере обращения с ТКО </a:t>
            </a:r>
            <a:r>
              <a:rPr lang="ru-RU" sz="2400" b="1" dirty="0" smtClean="0"/>
              <a:t>-тариф </a:t>
            </a:r>
            <a:r>
              <a:rPr lang="ru-RU" sz="2400" b="1" dirty="0"/>
              <a:t>на транспортирование ТКО </a:t>
            </a:r>
            <a:r>
              <a:rPr lang="ru-RU" sz="2400" dirty="0"/>
              <a:t>путем внесения изменений статью 24.8. Федерального закона от 24.06.1998 №89-ФЗ (ред. от 25.12.2018) «Об отходах производства и потребления»</a:t>
            </a:r>
          </a:p>
          <a:p>
            <a:endParaRPr lang="ru-RU" sz="24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86475" y="190001"/>
            <a:ext cx="11530001" cy="11916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инициативы 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тарифному регулированию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1</a:t>
            </a:r>
            <a:endParaRPr lang="ru-RU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93519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303694" y="1690212"/>
            <a:ext cx="10346101" cy="452431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/>
              <a:t>корректного расчета единых тарифов на услуги региональных операторов по обращению с ТКО, считаем целесообразным </a:t>
            </a:r>
            <a:r>
              <a:rPr lang="ru-RU" sz="2400" b="1" dirty="0"/>
              <a:t>продление срока установления единых тарифов на услугу регионального оператора по обращению с ТКО методом экономически обоснованных затрат на 3 года </a:t>
            </a:r>
            <a:r>
              <a:rPr lang="ru-RU" sz="2400" dirty="0"/>
              <a:t>путем внесения изменений в п.28 Основ ценообразования Основ ценообразования, изложив его в следующей редакции:</a:t>
            </a:r>
          </a:p>
          <a:p>
            <a:r>
              <a:rPr lang="ru-RU" sz="2400" dirty="0"/>
              <a:t>«28. Метод экономически обоснованных расходов (затрат) может применяться в случае, если в отношении регулируемой организации (в отношении отдельных регулируемых видов деятельности) в течение предыдущего года не осуществлялось государственное регулирование тарифов, а также для региональных операторов на период не более 3-х лет».</a:t>
            </a:r>
          </a:p>
          <a:p>
            <a:endParaRPr lang="ru-RU" sz="24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0570" y="290945"/>
            <a:ext cx="11530001" cy="123256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инициативы 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тарифному регулированию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2</a:t>
            </a:r>
            <a:endParaRPr lang="ru-RU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21828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6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37192" y="1539123"/>
            <a:ext cx="10346101" cy="41549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</a:t>
            </a:r>
            <a:r>
              <a:rPr lang="ru-RU" sz="2400" dirty="0"/>
              <a:t>корректного учета затрат в тарифах на услуги по обращению с ТКО предлагаем </a:t>
            </a:r>
            <a:r>
              <a:rPr lang="ru-RU" sz="2400" b="1" dirty="0"/>
              <a:t>ввести расширенное дифференцирование тарифов в сфере обращения с ТКО при различных схемах сбора ТКО (контейнерные площадки, мешочный сбор, раздельный сбор и другие), </a:t>
            </a:r>
            <a:r>
              <a:rPr lang="ru-RU" sz="2400" dirty="0"/>
              <a:t>изложив п.8 Основ ценообразования в следующей редакции:</a:t>
            </a:r>
          </a:p>
          <a:p>
            <a:r>
              <a:rPr lang="ru-RU" sz="2400" dirty="0"/>
              <a:t>«8. Тарифы могут дифференцироваться по муниципальным образованиям, видам твердых коммунальных отходов, технологическим особенностям в соответствии с территориальной схемой, а также при различных схемах сбора ТКО (контейнерные площадки, мешочный сбор, раздельный сбор и другие).».</a:t>
            </a:r>
          </a:p>
          <a:p>
            <a:endParaRPr lang="ru-RU" sz="24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0570" y="290945"/>
            <a:ext cx="11530001" cy="117209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инициативы 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тарифному регулированию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3</a:t>
            </a:r>
            <a:endParaRPr lang="ru-RU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5295" y="197808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9605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62130" y="2037887"/>
            <a:ext cx="10346101" cy="304698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/>
              <a:t>С целью корректного определения объемов ТКО необходимо закрепление за операторами по захоронению ТКО </a:t>
            </a:r>
            <a:r>
              <a:rPr lang="ru-RU" sz="2400" b="1" dirty="0"/>
              <a:t>ведения раздельного учета затрат по видам отходов, поступающих на объекты захоронения ТКО</a:t>
            </a:r>
            <a:r>
              <a:rPr lang="ru-RU" sz="2400" dirty="0"/>
              <a:t>. </a:t>
            </a:r>
          </a:p>
          <a:p>
            <a:r>
              <a:rPr lang="ru-RU" sz="2400" dirty="0"/>
              <a:t>В связи с чем предлагаем дополнить статью 24.8 Федерального закона от 24.06.1998 №89-ФЗ пунктом 5.1 следующего содержания:</a:t>
            </a:r>
          </a:p>
          <a:p>
            <a:r>
              <a:rPr lang="ru-RU" sz="2400" dirty="0"/>
              <a:t>«5.1 Операторы обязаны вести раздельный учет затрат по видам отходов, поступающих на объекты </a:t>
            </a:r>
            <a:r>
              <a:rPr lang="ru-RU" sz="2400" dirty="0" smtClean="0"/>
              <a:t>захоронения.».</a:t>
            </a:r>
            <a:endParaRPr lang="ru-RU" sz="2400" dirty="0"/>
          </a:p>
          <a:p>
            <a:endParaRPr lang="ru-RU" sz="24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0570" y="290945"/>
            <a:ext cx="11530001" cy="12967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инициативы 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тарифному регулированию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4</a:t>
            </a:r>
            <a:endParaRPr lang="ru-RU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2857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26DC6-2DC4-452B-B163-FE3FF404720D}" type="slidenum">
              <a:rPr lang="ru-RU" smtClean="0"/>
              <a:t>8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62130" y="1896570"/>
            <a:ext cx="10346101" cy="415498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</a:t>
            </a:r>
            <a:r>
              <a:rPr lang="ru-RU" sz="2400" dirty="0"/>
              <a:t>целях выделения ответственного лица за содержание инфраструктуры в сфере обращения с ТКО,  необходимо </a:t>
            </a:r>
            <a:r>
              <a:rPr lang="ru-RU" sz="2400" b="1" dirty="0"/>
              <a:t>законодательно закрепить утверждение инвестиционных программ, в том числе, и за региональными операторами </a:t>
            </a:r>
            <a:r>
              <a:rPr lang="ru-RU" sz="2400" dirty="0"/>
              <a:t>путем внесения изменений в Постановление Правительства РФ от 16 мая 2016 года №424 «Об утверждении порядка разработки, утверждения и корректировки инвестиционных и производственных программ в области обращения с твердыми коммунальными отходами, в том числе порядка определения плановых и фактических значений показателей эффективности объектов обработки, обезвреживания, захоронения твердых коммунальных отходов, а также осуществления контроля за реализацией инвестиционных и производственных программ» 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30570" y="290945"/>
            <a:ext cx="11530001" cy="139553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Законодательные инициативы 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тарифному регулированию</a:t>
            </a:r>
            <a:b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5</a:t>
            </a:r>
            <a:endParaRPr lang="ru-RU" sz="2400" b="1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1200" y="190001"/>
            <a:ext cx="2415276" cy="1191686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6351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511</Words>
  <Application>Microsoft Office PowerPoint</Application>
  <PresentationFormat>Широкоэкранный</PresentationFormat>
  <Paragraphs>36</Paragraphs>
  <Slides>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Лист</vt:lpstr>
      <vt:lpstr>Презентация PowerPoint</vt:lpstr>
      <vt:lpstr>Единые тарифы  региональных операторов по ПФО  </vt:lpstr>
      <vt:lpstr>Структура единого тарифа  для региональных операторов  </vt:lpstr>
      <vt:lpstr>Законодательные инициативы  по тарифному регулированию предложение 1</vt:lpstr>
      <vt:lpstr>Законодательные инициативы  по тарифному регулированию предложение 2</vt:lpstr>
      <vt:lpstr>Законодательные инициативы  по тарифному регулированию предложение 3</vt:lpstr>
      <vt:lpstr>Законодательные инициативы  по тарифному регулированию предложение 4</vt:lpstr>
      <vt:lpstr>Законодательные инициативы  по тарифному регулированию предложение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Кучекаева Д.С.</dc:creator>
  <cp:lastModifiedBy>Хабибуллина Лариса Васильевна</cp:lastModifiedBy>
  <cp:revision>242</cp:revision>
  <cp:lastPrinted>2019-06-18T07:49:52Z</cp:lastPrinted>
  <dcterms:created xsi:type="dcterms:W3CDTF">2018-11-22T04:48:24Z</dcterms:created>
  <dcterms:modified xsi:type="dcterms:W3CDTF">2019-08-07T08:45:45Z</dcterms:modified>
</cp:coreProperties>
</file>