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1" r:id="rId2"/>
    <p:sldId id="300" r:id="rId3"/>
    <p:sldId id="290" r:id="rId4"/>
    <p:sldId id="279" r:id="rId5"/>
    <p:sldId id="297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A1D4"/>
    <a:srgbClr val="C971BF"/>
    <a:srgbClr val="325C33"/>
    <a:srgbClr val="009900"/>
    <a:srgbClr val="F7FFF7"/>
    <a:srgbClr val="CCFFCC"/>
    <a:srgbClr val="FFFFCC"/>
    <a:srgbClr val="EB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80116" autoAdjust="0"/>
  </p:normalViewPr>
  <p:slideViewPr>
    <p:cSldViewPr>
      <p:cViewPr varScale="1">
        <p:scale>
          <a:sx n="92" d="100"/>
          <a:sy n="92" d="100"/>
        </p:scale>
        <p:origin x="21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08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6343830198250545E-2"/>
          <c:y val="0.12059097071983264"/>
          <c:w val="0.96731233960349894"/>
          <c:h val="0.86036834969282538"/>
        </c:manualLayout>
      </c:layout>
      <c:lineChart>
        <c:grouping val="standard"/>
        <c:varyColors val="0"/>
        <c:ser>
          <c:idx val="0"/>
          <c:order val="0"/>
          <c:tx>
            <c:strRef>
              <c:f>'[Сравнение роста.xlsx]19-22 (2)'!$A$57:$B$57</c:f>
              <c:strCache>
                <c:ptCount val="2"/>
                <c:pt idx="0">
                  <c:v>Рост платы за услуги ВС и ВО по экономически обоснованным тарифам, %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E91A2A1B-2567-4EB0-B717-3E50393DEF1F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{E91A2A1B-2567-4EB0-B717-3E50393DEF1F}</c15:txfldGUID>
                      <c15:f>'[Сравнение роста.xlsx]19-22 (2)'!$D$60</c15:f>
                      <c15:dlblFieldTableCache>
                        <c:ptCount val="1"/>
                        <c:pt idx="0">
                          <c:v>2,0%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4DAE-464D-961F-991D289962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0F6166-8FE7-455B-95F5-D386EB40731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{340F6166-8FE7-455B-95F5-D386EB40731C}</c15:txfldGUID>
                      <c15:f>'[Сравнение роста.xlsx]19-22 (2)'!$E$60</c15:f>
                      <c15:dlblFieldTableCache>
                        <c:ptCount val="1"/>
                        <c:pt idx="0">
                          <c:v>72,2% (75,6%)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4DAE-464D-961F-991D289962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E84E652-63B2-47FF-A009-F9338069FA6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{4E84E652-63B2-47FF-A009-F9338069FA6C}</c15:txfldGUID>
                      <c15:f>'[Сравнение роста.xlsx]19-22 (2)'!$F$60</c15:f>
                      <c15:dlblFieldTableCache>
                        <c:ptCount val="1"/>
                        <c:pt idx="0">
                          <c:v>-3,2% (69,9%)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4DAE-464D-961F-991D289962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DE37C05-EA5C-48B8-ABFD-EEBCAE2B532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{8DE37C05-EA5C-48B8-ABFD-EEBCAE2B532C}</c15:txfldGUID>
                      <c15:f>'[Сравнение роста.xlsx]19-22 (2)'!$G$60</c15:f>
                      <c15:dlblFieldTableCache>
                        <c:ptCount val="1"/>
                        <c:pt idx="0">
                          <c:v>-2,3% (66,0%)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4DAE-464D-961F-991D289962F4}"/>
                </c:ext>
              </c:extLst>
            </c:dLbl>
            <c:numFmt formatCode="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'[Сравнение роста.xlsx]19-22 (2)'!$D$1:$G$1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'[Сравнение роста.xlsx]19-22 (2)'!$D$57:$G$57</c:f>
              <c:numCache>
                <c:formatCode>General</c:formatCode>
                <c:ptCount val="4"/>
                <c:pt idx="0">
                  <c:v>313.79999999999995</c:v>
                </c:pt>
                <c:pt idx="1">
                  <c:v>557.4</c:v>
                </c:pt>
                <c:pt idx="2">
                  <c:v>528.12</c:v>
                </c:pt>
                <c:pt idx="3">
                  <c:v>515.22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AE-464D-961F-991D289962F4}"/>
            </c:ext>
          </c:extLst>
        </c:ser>
        <c:ser>
          <c:idx val="2"/>
          <c:order val="1"/>
          <c:tx>
            <c:strRef>
              <c:f>'[Сравнение роста.xlsx]19-22 (2)'!$A$58:$B$58</c:f>
              <c:strCache>
                <c:ptCount val="2"/>
                <c:pt idx="0">
                  <c:v>Рост платы за услуги ВС и ВО с учетом ограничения роста платы, %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AC48DD7A-A2BF-4BFF-B6DE-BE580E24042B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{AC48DD7A-A2BF-4BFF-B6DE-BE580E24042B}</c15:txfldGUID>
                      <c15:f>'[Сравнение роста.xlsx]19-22 (2)'!$D$50</c15:f>
                      <c15:dlblFieldTableCache>
                        <c:ptCount val="1"/>
                        <c:pt idx="0">
                          <c:v>2,0%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4DAE-464D-961F-991D289962F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696A02B-D0FB-4B66-AA95-051F4DC386A6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{8696A02B-D0FB-4B66-AA95-051F4DC386A6}</c15:txfldGUID>
                      <c15:f>'[Сравнение роста.xlsx]19-22 (2)'!$E$50</c15:f>
                      <c15:dlblFieldTableCache>
                        <c:ptCount val="1"/>
                        <c:pt idx="0">
                          <c:v>4,0% (6,1%)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4DAE-464D-961F-991D289962F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3237730-3C6A-4720-ACEF-85D3B44FD8B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{63237730-3C6A-4720-ACEF-85D3B44FD8BC}</c15:txfldGUID>
                      <c15:f>'[Сравнение роста.xlsx]19-22 (2)'!$F$50</c15:f>
                      <c15:dlblFieldTableCache>
                        <c:ptCount val="1"/>
                        <c:pt idx="0">
                          <c:v>3,4% (9,7%)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4DAE-464D-961F-991D289962F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BD201F7-35E6-4745-8A3A-38F14873DAE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{EBD201F7-35E6-4745-8A3A-38F14873DAEC}</c15:txfldGUID>
                      <c15:f>'[Сравнение роста.xlsx]19-22 (2)'!$G$50</c15:f>
                      <c15:dlblFieldTableCache>
                        <c:ptCount val="1"/>
                        <c:pt idx="0">
                          <c:v>3,4% (13,4%)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4DAE-464D-961F-991D289962F4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'[Сравнение роста.xlsx]19-22 (2)'!$D$1:$G$1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'[Сравнение роста.xlsx]19-22 (2)'!$D$58:$G$58</c:f>
              <c:numCache>
                <c:formatCode>0</c:formatCode>
                <c:ptCount val="4"/>
                <c:pt idx="0">
                  <c:v>212.13</c:v>
                </c:pt>
                <c:pt idx="1">
                  <c:v>220.53</c:v>
                </c:pt>
                <c:pt idx="2">
                  <c:v>227.97</c:v>
                </c:pt>
                <c:pt idx="3">
                  <c:v>235.72098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DAE-464D-961F-991D289962F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4419088"/>
        <c:axId val="234417128"/>
      </c:lineChart>
      <c:catAx>
        <c:axId val="23441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417128"/>
        <c:crosses val="autoZero"/>
        <c:auto val="1"/>
        <c:lblAlgn val="ctr"/>
        <c:lblOffset val="100"/>
        <c:noMultiLvlLbl val="0"/>
      </c:catAx>
      <c:valAx>
        <c:axId val="234417128"/>
        <c:scaling>
          <c:orientation val="minMax"/>
          <c:min val="150"/>
        </c:scaling>
        <c:delete val="1"/>
        <c:axPos val="l"/>
        <c:numFmt formatCode="General" sourceLinked="1"/>
        <c:majorTickMark val="out"/>
        <c:minorTickMark val="none"/>
        <c:tickLblPos val="nextTo"/>
        <c:crossAx val="23441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'[Сравнение роста.xlsx]19-22 (2)'!$A$48:$B$48</c:f>
              <c:strCache>
                <c:ptCount val="2"/>
                <c:pt idx="0">
                  <c:v>Рост платы за услуги исходя из экономически обоснованных тарифов, %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CEEF2996-9F73-4A52-A641-78F9C21F36A2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{CEEF2996-9F73-4A52-A641-78F9C21F36A2}</c15:txfldGUID>
                      <c15:f>'[Сравнение роста.xlsx]19-22 (2)'!$D$51</c15:f>
                      <c15:dlblFieldTableCache>
                        <c:ptCount val="1"/>
                        <c:pt idx="0">
                          <c:v>10,5%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36A7-41DD-AF77-E571B172DF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13196AC-7391-447B-A02F-2783C187B88D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{E13196AC-7391-447B-A02F-2783C187B88D}</c15:txfldGUID>
                      <c15:f>'[Сравнение роста.xlsx]19-22 (2)'!$E$51</c15:f>
                      <c15:dlblFieldTableCache>
                        <c:ptCount val="1"/>
                        <c:pt idx="0">
                          <c:v>0% (10,5%)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36A7-41DD-AF77-E571B172DF49}"/>
                </c:ext>
              </c:extLst>
            </c:dLbl>
            <c:dLbl>
              <c:idx val="2"/>
              <c:layout>
                <c:manualLayout>
                  <c:x val="-0.11488190806167715"/>
                  <c:y val="-5.6410833877562745E-2"/>
                </c:manualLayout>
              </c:layout>
              <c:tx>
                <c:rich>
                  <a:bodyPr/>
                  <a:lstStyle/>
                  <a:p>
                    <a:fld id="{43CCFA63-4EC1-4EF9-9985-347BA573BD04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{43CCFA63-4EC1-4EF9-9985-347BA573BD04}</c15:txfldGUID>
                      <c15:f>'[Сравнение роста.xlsx]19-22 (2)'!$F$51</c15:f>
                      <c15:dlblFieldTableCache>
                        <c:ptCount val="1"/>
                        <c:pt idx="0">
                          <c:v>3,4% (13,9%)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36A7-41DD-AF77-E571B172DF49}"/>
                </c:ext>
              </c:extLst>
            </c:dLbl>
            <c:dLbl>
              <c:idx val="3"/>
              <c:layout>
                <c:manualLayout>
                  <c:x val="-0.12030043730271628"/>
                  <c:y val="0.12642822894206754"/>
                </c:manualLayout>
              </c:layout>
              <c:tx>
                <c:rich>
                  <a:bodyPr/>
                  <a:lstStyle/>
                  <a:p>
                    <a:fld id="{8C5C783E-E33E-4404-83B5-9A77C6576DC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{8C5C783E-E33E-4404-83B5-9A77C6576DCC}</c15:txfldGUID>
                      <c15:f>'[Сравнение роста.xlsx]19-22 (2)'!$G$51</c15:f>
                      <c15:dlblFieldTableCache>
                        <c:ptCount val="1"/>
                        <c:pt idx="0">
                          <c:v>9,9% (23,8%)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36A7-41DD-AF77-E571B172DF49}"/>
                </c:ext>
              </c:extLst>
            </c:dLbl>
            <c:numFmt formatCode="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'[Сравнение роста.xlsx]19-22 (2)'!$D$1:$G$1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'[Сравнение роста.xlsx]19-22 (2)'!$D$48:$G$48</c:f>
              <c:numCache>
                <c:formatCode>General</c:formatCode>
                <c:ptCount val="4"/>
                <c:pt idx="0">
                  <c:v>2809.89</c:v>
                </c:pt>
                <c:pt idx="1">
                  <c:v>2809.89</c:v>
                </c:pt>
                <c:pt idx="2">
                  <c:v>2905.36</c:v>
                </c:pt>
                <c:pt idx="3">
                  <c:v>3192.8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A7-41DD-AF77-E571B172DF49}"/>
            </c:ext>
          </c:extLst>
        </c:ser>
        <c:ser>
          <c:idx val="2"/>
          <c:order val="1"/>
          <c:tx>
            <c:strRef>
              <c:f>'[Сравнение роста.xlsx]19-22 (2)'!$A$49:$B$49</c:f>
              <c:strCache>
                <c:ptCount val="2"/>
                <c:pt idx="0">
                  <c:v>Ограничение роста платы граждан за коммунальные ресурсы, %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AC48DD7A-A2BF-4BFF-B6DE-BE580E24042B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{AC48DD7A-A2BF-4BFF-B6DE-BE580E24042B}</c15:txfldGUID>
                      <c15:f>'[Сравнение роста.xlsx]19-22 (2)'!$D$50</c15:f>
                      <c15:dlblFieldTableCache>
                        <c:ptCount val="1"/>
                        <c:pt idx="0">
                          <c:v>2,0%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36A7-41DD-AF77-E571B172DF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696A02B-D0FB-4B66-AA95-051F4DC386A6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{8696A02B-D0FB-4B66-AA95-051F4DC386A6}</c15:txfldGUID>
                      <c15:f>'[Сравнение роста.xlsx]19-22 (2)'!$E$50</c15:f>
                      <c15:dlblFieldTableCache>
                        <c:ptCount val="1"/>
                        <c:pt idx="0">
                          <c:v>4,0% (6,1%)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6-36A7-41DD-AF77-E571B172DF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3237730-3C6A-4720-ACEF-85D3B44FD8B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{63237730-3C6A-4720-ACEF-85D3B44FD8BC}</c15:txfldGUID>
                      <c15:f>'[Сравнение роста.xlsx]19-22 (2)'!$F$50</c15:f>
                      <c15:dlblFieldTableCache>
                        <c:ptCount val="1"/>
                        <c:pt idx="0">
                          <c:v>3,4% (9,7%)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36A7-41DD-AF77-E571B172DF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BD201F7-35E6-4745-8A3A-38F14873DAEC}" type="CELLREF">
                      <a:rPr lang="en-US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{EBD201F7-35E6-4745-8A3A-38F14873DAEC}</c15:txfldGUID>
                      <c15:f>'[Сравнение роста.xlsx]19-22 (2)'!$G$50</c15:f>
                      <c15:dlblFieldTableCache>
                        <c:ptCount val="1"/>
                        <c:pt idx="0">
                          <c:v>3,4% (13,4%)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8-36A7-41DD-AF77-E571B172DF49}"/>
                </c:ext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'[Сравнение роста.xlsx]19-22 (2)'!$D$1:$G$1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'[Сравнение роста.xlsx]19-22 (2)'!$D$49:$G$49</c:f>
              <c:numCache>
                <c:formatCode>0</c:formatCode>
                <c:ptCount val="4"/>
                <c:pt idx="0">
                  <c:v>1979.3</c:v>
                </c:pt>
                <c:pt idx="1">
                  <c:v>2058.46</c:v>
                </c:pt>
                <c:pt idx="2">
                  <c:v>2128.44</c:v>
                </c:pt>
                <c:pt idx="3">
                  <c:v>2200.8069600000003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6A7-41DD-AF77-E571B172DF4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4416344"/>
        <c:axId val="234414776"/>
      </c:lineChart>
      <c:catAx>
        <c:axId val="234416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4414776"/>
        <c:crosses val="autoZero"/>
        <c:auto val="1"/>
        <c:lblAlgn val="ctr"/>
        <c:lblOffset val="100"/>
        <c:noMultiLvlLbl val="0"/>
      </c:catAx>
      <c:valAx>
        <c:axId val="234414776"/>
        <c:scaling>
          <c:orientation val="minMax"/>
          <c:min val="1800"/>
        </c:scaling>
        <c:delete val="1"/>
        <c:axPos val="l"/>
        <c:numFmt formatCode="General" sourceLinked="1"/>
        <c:majorTickMark val="out"/>
        <c:minorTickMark val="none"/>
        <c:tickLblPos val="nextTo"/>
        <c:crossAx val="234416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F20D5-C692-4D4E-81BE-F0E5A9B65347}" type="datetimeFigureOut">
              <a:rPr lang="ru-RU" smtClean="0"/>
              <a:t>14.03.2022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C2F2C-1879-4ECB-B177-737FEDDC0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6840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hdr"/>
          </p:nvPr>
        </p:nvSpPr>
        <p:spPr>
          <a:xfrm>
            <a:off x="0" y="2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52" name="PlaceHolder 4"/>
          <p:cNvSpPr>
            <a:spLocks noGrp="1"/>
          </p:cNvSpPr>
          <p:nvPr>
            <p:ph type="dt"/>
          </p:nvPr>
        </p:nvSpPr>
        <p:spPr>
          <a:xfrm>
            <a:off x="4278960" y="2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5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5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D4D40FD-6E02-4659-942D-0CDBD79D3461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5950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0E9967-8428-4730-839A-6D6CE04431EE}" type="slidenum">
              <a:rPr lang="ru-RU" altLang="ru-RU" sz="1300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 sz="130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19113" y="344488"/>
            <a:ext cx="5830887" cy="4375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24" name="Заметки 1"/>
          <p:cNvSpPr>
            <a:spLocks noGrp="1"/>
          </p:cNvSpPr>
          <p:nvPr/>
        </p:nvSpPr>
        <p:spPr bwMode="auto">
          <a:xfrm>
            <a:off x="681038" y="4719638"/>
            <a:ext cx="54356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51" tIns="45776" rIns="91551" bIns="45776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endParaRPr lang="ru-RU" altLang="ru-RU" sz="1200" b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093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91F3AAC-8417-42F3-8E91-AFA0846089C4}" type="slidenum">
              <a:rPr lang="ru-RU" altLang="ru-RU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ru-RU" altLang="ru-RU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56038" y="9426575"/>
            <a:ext cx="29416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080" tIns="46800" rIns="91080" bIns="46800" anchor="b"/>
          <a:lstStyle>
            <a:lvl1pPr marL="215900" indent="-2143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08050" algn="l"/>
                <a:tab pos="1819275" algn="l"/>
                <a:tab pos="2730500" algn="l"/>
                <a:tab pos="3641725" algn="l"/>
                <a:tab pos="4552950" algn="l"/>
                <a:tab pos="5464175" algn="l"/>
                <a:tab pos="6375400" algn="l"/>
                <a:tab pos="7286625" algn="l"/>
                <a:tab pos="8197850" algn="l"/>
                <a:tab pos="9109075" algn="l"/>
                <a:tab pos="10020300" algn="l"/>
                <a:tab pos="109315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45000"/>
              <a:buFontTx/>
              <a:buNone/>
            </a:pPr>
            <a:fld id="{A5CD3621-46F3-4EFB-9E29-5678BB671636}" type="slidenum">
              <a:rPr lang="ru-RU" altLang="ru-RU"/>
              <a:pPr algn="r" eaLnBrk="1" hangingPunct="1"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ru-RU" altLang="ru-RU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7288" cy="37242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8775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53655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36738" y="754063"/>
            <a:ext cx="4105275" cy="3079750"/>
          </a:xfrm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xfrm>
            <a:off x="306388" y="3981450"/>
            <a:ext cx="6392862" cy="5681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>
              <a:spcBef>
                <a:spcPct val="0"/>
              </a:spcBef>
            </a:pPr>
            <a:endParaRPr lang="ru-RU" altLang="ru-RU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xfrm>
            <a:off x="3884613" y="9539288"/>
            <a:ext cx="2973387" cy="503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713" indent="-287338" defTabSz="954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938" indent="-230188" defTabSz="954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1313" indent="-230188" defTabSz="954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1688" indent="-230188" defTabSz="954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888" indent="-230188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6088" indent="-230188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3288" indent="-230188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0488" indent="-230188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CAD22E-AB6E-43B7-B070-53C2DBE50D51}" type="slidenum"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pPr/>
              <a:t>3</a:t>
            </a:fld>
            <a:endParaRPr lang="ru-RU" altLang="ru-RU" b="1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491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6D4D40FD-6E02-4659-942D-0CDBD79D3461}" type="slidenum">
              <a:rPr lang="ru-RU" sz="1400" b="0" strike="noStrike" spc="-1" smtClean="0">
                <a:latin typeface="Times New Roman"/>
              </a:rPr>
              <a:t>4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417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6D4D40FD-6E02-4659-942D-0CDBD79D3461}" type="slidenum">
              <a:rPr lang="ru-RU" sz="1400" b="0" strike="noStrike" spc="-1" smtClean="0">
                <a:latin typeface="Times New Roman"/>
              </a:rPr>
              <a:t>5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56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 userDrawn="1"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5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b="0" smtClean="0">
                <a:solidFill>
                  <a:srgbClr val="104A8A"/>
                </a:solidFill>
                <a:cs typeface="Arial" charset="0"/>
              </a:endParaRPr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732 w 243"/>
                <a:gd name="T1" fmla="*/ 335 h 336"/>
                <a:gd name="T2" fmla="*/ 449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147483646 w 232"/>
                <a:gd name="T1" fmla="*/ 0 h 290"/>
                <a:gd name="T2" fmla="*/ 2147483646 w 232"/>
                <a:gd name="T3" fmla="*/ 144 h 290"/>
                <a:gd name="T4" fmla="*/ 2147483646 w 232"/>
                <a:gd name="T5" fmla="*/ 253 h 290"/>
                <a:gd name="T6" fmla="*/ 0 w 232"/>
                <a:gd name="T7" fmla="*/ 290 h 290"/>
                <a:gd name="T8" fmla="*/ 2147483646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 userDrawn="1"/>
        </p:nvSpPr>
        <p:spPr bwMode="gray">
          <a:xfrm>
            <a:off x="42863" y="38100"/>
            <a:ext cx="9066212" cy="6784975"/>
          </a:xfrm>
          <a:prstGeom prst="roundRect">
            <a:avLst>
              <a:gd name="adj" fmla="val 6227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gray">
          <a:xfrm>
            <a:off x="0" y="0"/>
            <a:ext cx="457200" cy="447675"/>
          </a:xfrm>
          <a:custGeom>
            <a:avLst/>
            <a:gdLst>
              <a:gd name="T0" fmla="*/ 2147483646 w 288"/>
              <a:gd name="T1" fmla="*/ 2147483646 h 282"/>
              <a:gd name="T2" fmla="*/ 2147483646 w 288"/>
              <a:gd name="T3" fmla="*/ 2147483646 h 282"/>
              <a:gd name="T4" fmla="*/ 2147483646 w 288"/>
              <a:gd name="T5" fmla="*/ 2147483646 h 282"/>
              <a:gd name="T6" fmla="*/ 2147483646 w 288"/>
              <a:gd name="T7" fmla="*/ 0 h 282"/>
              <a:gd name="T8" fmla="*/ 0 w 288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gray">
          <a:xfrm>
            <a:off x="7938" y="6326188"/>
            <a:ext cx="387350" cy="533400"/>
          </a:xfrm>
          <a:custGeom>
            <a:avLst/>
            <a:gdLst>
              <a:gd name="T0" fmla="*/ 2147483646 w 243"/>
              <a:gd name="T1" fmla="*/ 2147483646 h 336"/>
              <a:gd name="T2" fmla="*/ 2147483646 w 243"/>
              <a:gd name="T3" fmla="*/ 2147483646 h 336"/>
              <a:gd name="T4" fmla="*/ 2147483646 w 243"/>
              <a:gd name="T5" fmla="*/ 2147483646 h 336"/>
              <a:gd name="T6" fmla="*/ 0 w 243"/>
              <a:gd name="T7" fmla="*/ 0 h 336"/>
              <a:gd name="T8" fmla="*/ 2147483646 w 243"/>
              <a:gd name="T9" fmla="*/ 214748364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Freeform 7"/>
          <p:cNvSpPr>
            <a:spLocks/>
          </p:cNvSpPr>
          <p:nvPr userDrawn="1"/>
        </p:nvSpPr>
        <p:spPr bwMode="gray">
          <a:xfrm>
            <a:off x="8747125" y="6396038"/>
            <a:ext cx="401638" cy="460375"/>
          </a:xfrm>
          <a:custGeom>
            <a:avLst/>
            <a:gdLst>
              <a:gd name="T0" fmla="*/ 2147483646 w 232"/>
              <a:gd name="T1" fmla="*/ 0 h 290"/>
              <a:gd name="T2" fmla="*/ 2147483646 w 232"/>
              <a:gd name="T3" fmla="*/ 2147483646 h 290"/>
              <a:gd name="T4" fmla="*/ 2147483646 w 232"/>
              <a:gd name="T5" fmla="*/ 2147483646 h 290"/>
              <a:gd name="T6" fmla="*/ 0 w 232"/>
              <a:gd name="T7" fmla="*/ 2147483646 h 290"/>
              <a:gd name="T8" fmla="*/ 2147483646 w 232"/>
              <a:gd name="T9" fmla="*/ 2147483646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gray">
          <a:xfrm>
            <a:off x="8685213" y="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6 w 288"/>
              <a:gd name="T3" fmla="*/ 2147483646 h 288"/>
              <a:gd name="T4" fmla="*/ 2147483646 w 288"/>
              <a:gd name="T5" fmla="*/ 2147483646 h 288"/>
              <a:gd name="T6" fmla="*/ 2147483646 w 288"/>
              <a:gd name="T7" fmla="*/ 2147483646 h 288"/>
              <a:gd name="T8" fmla="*/ 2147483646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1"/>
          <p:cNvSpPr>
            <a:spLocks noChangeArrowheads="1"/>
          </p:cNvSpPr>
          <p:nvPr userDrawn="1"/>
        </p:nvSpPr>
        <p:spPr bwMode="invGray">
          <a:xfrm>
            <a:off x="9525" y="-4763"/>
            <a:ext cx="9144000" cy="765176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 userDrawn="1"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 userDrawn="1"/>
        </p:nvSpPr>
        <p:spPr bwMode="invGray">
          <a:xfrm rot="5400000" flipH="1">
            <a:off x="-3394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invGray">
          <a:xfrm rot="5400000" flipH="1">
            <a:off x="5680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/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b="0" smtClean="0">
              <a:solidFill>
                <a:srgbClr val="104A8A"/>
              </a:solidFill>
              <a:cs typeface="Arial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 userDrawn="1"/>
        </p:nvSpPr>
        <p:spPr bwMode="auto">
          <a:xfrm>
            <a:off x="-3175" y="6650038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0">
              <a:solidFill>
                <a:srgbClr val="104A8A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 userDrawn="1"/>
        </p:nvSpPr>
        <p:spPr bwMode="auto">
          <a:xfrm>
            <a:off x="0" y="836613"/>
            <a:ext cx="9124950" cy="71437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0">
              <a:solidFill>
                <a:srgbClr val="104A8A"/>
              </a:solidFill>
              <a:latin typeface="Arial" charset="0"/>
              <a:cs typeface="Arial" charset="0"/>
            </a:endParaRPr>
          </a:p>
        </p:txBody>
      </p:sp>
      <p:pic>
        <p:nvPicPr>
          <p:cNvPr id="22" name="Picture 13" descr="герб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57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3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/>
          <p:cNvSpPr/>
          <p:nvPr/>
        </p:nvSpPr>
        <p:spPr>
          <a:xfrm>
            <a:off x="0" y="0"/>
            <a:ext cx="9140760" cy="685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2"/>
          <p:cNvSpPr/>
          <p:nvPr/>
        </p:nvSpPr>
        <p:spPr>
          <a:xfrm>
            <a:off x="0" y="0"/>
            <a:ext cx="9140760" cy="76176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6480" y="0"/>
            <a:ext cx="9151920" cy="6856560"/>
            <a:chOff x="-6480" y="0"/>
            <a:chExt cx="9151920" cy="6856560"/>
          </a:xfrm>
        </p:grpSpPr>
        <p:sp>
          <p:nvSpPr>
            <p:cNvPr id="3" name="CustomShape 4"/>
            <p:cNvSpPr/>
            <p:nvPr/>
          </p:nvSpPr>
          <p:spPr>
            <a:xfrm>
              <a:off x="36360" y="38160"/>
              <a:ext cx="9069120" cy="6781680"/>
            </a:xfrm>
            <a:prstGeom prst="roundRect">
              <a:avLst>
                <a:gd name="adj" fmla="val 6227"/>
              </a:avLst>
            </a:prstGeom>
            <a:noFill/>
            <a:ln w="76320">
              <a:solidFill>
                <a:schemeClr val="bg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-6480" y="0"/>
              <a:ext cx="454320" cy="444600"/>
            </a:xfrm>
            <a:custGeom>
              <a:avLst/>
              <a:gdLst/>
              <a:ahLst/>
              <a:cxnLst/>
              <a:rect l="l" t="t" r="r" b="b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440" y="6326280"/>
              <a:ext cx="384480" cy="530280"/>
            </a:xfrm>
            <a:custGeom>
              <a:avLst/>
              <a:gdLst/>
              <a:ahLst/>
              <a:cxnLst/>
              <a:rect l="l" t="t" r="r" b="b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8746920" y="6396120"/>
              <a:ext cx="398520" cy="457200"/>
            </a:xfrm>
            <a:custGeom>
              <a:avLst/>
              <a:gdLst/>
              <a:ahLst/>
              <a:cxnLst/>
              <a:rect l="l" t="t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360">
              <a:solidFill>
                <a:schemeClr val="bg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8685000" y="0"/>
              <a:ext cx="454320" cy="453960"/>
            </a:xfrm>
            <a:custGeom>
              <a:avLst/>
              <a:gdLst/>
              <a:ahLst/>
              <a:cxnLst/>
              <a:rect l="l" t="t" r="r" b="b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8" name="Picture 13" descr="герб"/>
          <p:cNvPicPr/>
          <p:nvPr/>
        </p:nvPicPr>
        <p:blipFill>
          <a:blip r:embed="rId15"/>
          <a:stretch/>
        </p:blipFill>
        <p:spPr>
          <a:xfrm>
            <a:off x="8045280" y="74520"/>
            <a:ext cx="861840" cy="650880"/>
          </a:xfrm>
          <a:prstGeom prst="rect">
            <a:avLst/>
          </a:prstGeom>
          <a:ln>
            <a:noFill/>
          </a:ln>
        </p:spPr>
      </p:pic>
      <p:sp>
        <p:nvSpPr>
          <p:cNvPr id="9" name="CustomShape 9"/>
          <p:cNvSpPr/>
          <p:nvPr/>
        </p:nvSpPr>
        <p:spPr>
          <a:xfrm>
            <a:off x="0" y="6788160"/>
            <a:ext cx="9140760" cy="66600"/>
          </a:xfrm>
          <a:prstGeom prst="rect">
            <a:avLst/>
          </a:prstGeom>
          <a:solidFill>
            <a:srgbClr val="8EC0E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0"/>
          <p:cNvSpPr/>
          <p:nvPr/>
        </p:nvSpPr>
        <p:spPr>
          <a:xfrm>
            <a:off x="6480" y="819000"/>
            <a:ext cx="9140760" cy="66600"/>
          </a:xfrm>
          <a:prstGeom prst="rect">
            <a:avLst/>
          </a:prstGeom>
          <a:gradFill rotWithShape="0">
            <a:gsLst>
              <a:gs pos="0">
                <a:srgbClr val="8EC0EA"/>
              </a:gs>
              <a:gs pos="50000">
                <a:srgbClr val="FFFFFF"/>
              </a:gs>
              <a:gs pos="100000">
                <a:srgbClr val="8EC0EA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PlaceHolder 1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2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invGray">
          <a:xfrm>
            <a:off x="0" y="0"/>
            <a:ext cx="9144000" cy="765175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700" name="Group 9"/>
          <p:cNvGrpSpPr>
            <a:grpSpLocks/>
          </p:cNvGrpSpPr>
          <p:nvPr/>
        </p:nvGrpSpPr>
        <p:grpSpPr bwMode="auto">
          <a:xfrm>
            <a:off x="-6350" y="0"/>
            <a:ext cx="9155113" cy="6859588"/>
            <a:chOff x="0" y="0"/>
            <a:chExt cx="5764" cy="4321"/>
          </a:xfrm>
        </p:grpSpPr>
        <p:sp>
          <p:nvSpPr>
            <p:cNvPr id="29717" name="AutoShape 10"/>
            <p:cNvSpPr>
              <a:spLocks noChangeArrowheads="1"/>
            </p:cNvSpPr>
            <p:nvPr/>
          </p:nvSpPr>
          <p:spPr bwMode="white">
            <a:xfrm>
              <a:off x="27" y="24"/>
              <a:ext cx="5712" cy="427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1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1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1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 b="0">
                <a:solidFill>
                  <a:srgbClr val="104A8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18" name="Freeform 11"/>
            <p:cNvSpPr>
              <a:spLocks/>
            </p:cNvSpPr>
            <p:nvPr/>
          </p:nvSpPr>
          <p:spPr bwMode="white">
            <a:xfrm>
              <a:off x="0" y="0"/>
              <a:ext cx="288" cy="282"/>
            </a:xfrm>
            <a:custGeom>
              <a:avLst/>
              <a:gdLst>
                <a:gd name="T0" fmla="*/ 2 w 288"/>
                <a:gd name="T1" fmla="*/ 282 h 282"/>
                <a:gd name="T2" fmla="*/ 82 w 288"/>
                <a:gd name="T3" fmla="*/ 144 h 282"/>
                <a:gd name="T4" fmla="*/ 165 w 288"/>
                <a:gd name="T5" fmla="*/ 36 h 282"/>
                <a:gd name="T6" fmla="*/ 288 w 288"/>
                <a:gd name="T7" fmla="*/ 0 h 282"/>
                <a:gd name="T8" fmla="*/ 0 w 288"/>
                <a:gd name="T9" fmla="*/ 0 h 2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2"/>
                <a:gd name="T17" fmla="*/ 288 w 288"/>
                <a:gd name="T18" fmla="*/ 282 h 2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19" name="Freeform 12"/>
            <p:cNvSpPr>
              <a:spLocks/>
            </p:cNvSpPr>
            <p:nvPr/>
          </p:nvSpPr>
          <p:spPr bwMode="white">
            <a:xfrm>
              <a:off x="5" y="3985"/>
              <a:ext cx="244" cy="336"/>
            </a:xfrm>
            <a:custGeom>
              <a:avLst/>
              <a:gdLst>
                <a:gd name="T0" fmla="*/ 720 w 243"/>
                <a:gd name="T1" fmla="*/ 335 h 336"/>
                <a:gd name="T2" fmla="*/ 441 w 243"/>
                <a:gd name="T3" fmla="*/ 239 h 336"/>
                <a:gd name="T4" fmla="*/ 30 w 243"/>
                <a:gd name="T5" fmla="*/ 144 h 336"/>
                <a:gd name="T6" fmla="*/ 0 w 243"/>
                <a:gd name="T7" fmla="*/ 0 h 336"/>
                <a:gd name="T8" fmla="*/ 1 w 243"/>
                <a:gd name="T9" fmla="*/ 336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3"/>
                <a:gd name="T16" fmla="*/ 0 h 336"/>
                <a:gd name="T17" fmla="*/ 243 w 243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720" name="Freeform 13"/>
            <p:cNvSpPr>
              <a:spLocks/>
            </p:cNvSpPr>
            <p:nvPr/>
          </p:nvSpPr>
          <p:spPr bwMode="white">
            <a:xfrm>
              <a:off x="5511" y="4029"/>
              <a:ext cx="253" cy="290"/>
            </a:xfrm>
            <a:custGeom>
              <a:avLst/>
              <a:gdLst>
                <a:gd name="T0" fmla="*/ 2147483646 w 232"/>
                <a:gd name="T1" fmla="*/ 0 h 290"/>
                <a:gd name="T2" fmla="*/ 2147483646 w 232"/>
                <a:gd name="T3" fmla="*/ 144 h 290"/>
                <a:gd name="T4" fmla="*/ 2147483646 w 232"/>
                <a:gd name="T5" fmla="*/ 253 h 290"/>
                <a:gd name="T6" fmla="*/ 0 w 232"/>
                <a:gd name="T7" fmla="*/ 290 h 290"/>
                <a:gd name="T8" fmla="*/ 2147483646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2"/>
                <a:gd name="T16" fmla="*/ 0 h 290"/>
                <a:gd name="T17" fmla="*/ 232 w 232"/>
                <a:gd name="T18" fmla="*/ 290 h 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1" name="Freeform 14"/>
            <p:cNvSpPr>
              <a:spLocks/>
            </p:cNvSpPr>
            <p:nvPr/>
          </p:nvSpPr>
          <p:spPr bwMode="white">
            <a:xfrm>
              <a:off x="5472" y="0"/>
              <a:ext cx="288" cy="288"/>
            </a:xfrm>
            <a:custGeom>
              <a:avLst/>
              <a:gdLst>
                <a:gd name="T0" fmla="*/ 0 w 288"/>
                <a:gd name="T1" fmla="*/ 0 h 288"/>
                <a:gd name="T2" fmla="*/ 144 w 288"/>
                <a:gd name="T3" fmla="*/ 82 h 288"/>
                <a:gd name="T4" fmla="*/ 252 w 288"/>
                <a:gd name="T5" fmla="*/ 165 h 288"/>
                <a:gd name="T6" fmla="*/ 288 w 288"/>
                <a:gd name="T7" fmla="*/ 288 h 288"/>
                <a:gd name="T8" fmla="*/ 288 w 288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288"/>
                <a:gd name="T17" fmla="*/ 288 w 288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01" name="Rectangle 13"/>
          <p:cNvSpPr>
            <a:spLocks noChangeArrowheads="1"/>
          </p:cNvSpPr>
          <p:nvPr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2" name="AutoShape 4"/>
          <p:cNvSpPr>
            <a:spLocks noChangeArrowheads="1"/>
          </p:cNvSpPr>
          <p:nvPr/>
        </p:nvSpPr>
        <p:spPr bwMode="gray">
          <a:xfrm>
            <a:off x="42863" y="38100"/>
            <a:ext cx="9066212" cy="6784975"/>
          </a:xfrm>
          <a:prstGeom prst="roundRect">
            <a:avLst>
              <a:gd name="adj" fmla="val 6227"/>
            </a:avLst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3" name="Freeform 5"/>
          <p:cNvSpPr>
            <a:spLocks/>
          </p:cNvSpPr>
          <p:nvPr/>
        </p:nvSpPr>
        <p:spPr bwMode="gray">
          <a:xfrm>
            <a:off x="0" y="0"/>
            <a:ext cx="457200" cy="447675"/>
          </a:xfrm>
          <a:custGeom>
            <a:avLst/>
            <a:gdLst>
              <a:gd name="T0" fmla="*/ 2147483646 w 288"/>
              <a:gd name="T1" fmla="*/ 2147483646 h 282"/>
              <a:gd name="T2" fmla="*/ 2147483646 w 288"/>
              <a:gd name="T3" fmla="*/ 2147483646 h 282"/>
              <a:gd name="T4" fmla="*/ 2147483646 w 288"/>
              <a:gd name="T5" fmla="*/ 2147483646 h 282"/>
              <a:gd name="T6" fmla="*/ 2147483646 w 288"/>
              <a:gd name="T7" fmla="*/ 0 h 282"/>
              <a:gd name="T8" fmla="*/ 0 w 288"/>
              <a:gd name="T9" fmla="*/ 0 h 2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2"/>
              <a:gd name="T17" fmla="*/ 288 w 288"/>
              <a:gd name="T18" fmla="*/ 282 h 2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2">
                <a:moveTo>
                  <a:pt x="2" y="282"/>
                </a:moveTo>
                <a:lnTo>
                  <a:pt x="82" y="144"/>
                </a:lnTo>
                <a:lnTo>
                  <a:pt x="165" y="36"/>
                </a:lnTo>
                <a:lnTo>
                  <a:pt x="288" y="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4" name="Freeform 6"/>
          <p:cNvSpPr>
            <a:spLocks/>
          </p:cNvSpPr>
          <p:nvPr/>
        </p:nvSpPr>
        <p:spPr bwMode="gray">
          <a:xfrm>
            <a:off x="7938" y="6326188"/>
            <a:ext cx="387350" cy="533400"/>
          </a:xfrm>
          <a:custGeom>
            <a:avLst/>
            <a:gdLst>
              <a:gd name="T0" fmla="*/ 2147483646 w 243"/>
              <a:gd name="T1" fmla="*/ 2147483646 h 336"/>
              <a:gd name="T2" fmla="*/ 2147483646 w 243"/>
              <a:gd name="T3" fmla="*/ 2147483646 h 336"/>
              <a:gd name="T4" fmla="*/ 2147483646 w 243"/>
              <a:gd name="T5" fmla="*/ 2147483646 h 336"/>
              <a:gd name="T6" fmla="*/ 0 w 243"/>
              <a:gd name="T7" fmla="*/ 0 h 336"/>
              <a:gd name="T8" fmla="*/ 2147483646 w 243"/>
              <a:gd name="T9" fmla="*/ 214748364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"/>
              <a:gd name="T16" fmla="*/ 0 h 336"/>
              <a:gd name="T17" fmla="*/ 243 w 243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" h="336">
                <a:moveTo>
                  <a:pt x="243" y="335"/>
                </a:moveTo>
                <a:lnTo>
                  <a:pt x="122" y="239"/>
                </a:lnTo>
                <a:lnTo>
                  <a:pt x="30" y="144"/>
                </a:lnTo>
                <a:lnTo>
                  <a:pt x="0" y="0"/>
                </a:lnTo>
                <a:lnTo>
                  <a:pt x="1" y="33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5" name="Freeform 7"/>
          <p:cNvSpPr>
            <a:spLocks/>
          </p:cNvSpPr>
          <p:nvPr/>
        </p:nvSpPr>
        <p:spPr bwMode="gray">
          <a:xfrm>
            <a:off x="8747125" y="6396038"/>
            <a:ext cx="401638" cy="460375"/>
          </a:xfrm>
          <a:custGeom>
            <a:avLst/>
            <a:gdLst>
              <a:gd name="T0" fmla="*/ 2147483646 w 232"/>
              <a:gd name="T1" fmla="*/ 0 h 290"/>
              <a:gd name="T2" fmla="*/ 2147483646 w 232"/>
              <a:gd name="T3" fmla="*/ 2147483646 h 290"/>
              <a:gd name="T4" fmla="*/ 2147483646 w 232"/>
              <a:gd name="T5" fmla="*/ 2147483646 h 290"/>
              <a:gd name="T6" fmla="*/ 0 w 232"/>
              <a:gd name="T7" fmla="*/ 2147483646 h 290"/>
              <a:gd name="T8" fmla="*/ 2147483646 w 232"/>
              <a:gd name="T9" fmla="*/ 2147483646 h 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2"/>
              <a:gd name="T16" fmla="*/ 0 h 290"/>
              <a:gd name="T17" fmla="*/ 232 w 232"/>
              <a:gd name="T18" fmla="*/ 290 h 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2" h="290">
                <a:moveTo>
                  <a:pt x="229" y="0"/>
                </a:moveTo>
                <a:lnTo>
                  <a:pt x="164" y="144"/>
                </a:lnTo>
                <a:lnTo>
                  <a:pt x="98" y="253"/>
                </a:lnTo>
                <a:lnTo>
                  <a:pt x="0" y="290"/>
                </a:lnTo>
                <a:lnTo>
                  <a:pt x="232" y="287"/>
                </a:ln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6" name="Freeform 8"/>
          <p:cNvSpPr>
            <a:spLocks/>
          </p:cNvSpPr>
          <p:nvPr/>
        </p:nvSpPr>
        <p:spPr bwMode="gray">
          <a:xfrm>
            <a:off x="8685213" y="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6 w 288"/>
              <a:gd name="T3" fmla="*/ 2147483646 h 288"/>
              <a:gd name="T4" fmla="*/ 2147483646 w 288"/>
              <a:gd name="T5" fmla="*/ 2147483646 h 288"/>
              <a:gd name="T6" fmla="*/ 2147483646 w 288"/>
              <a:gd name="T7" fmla="*/ 2147483646 h 288"/>
              <a:gd name="T8" fmla="*/ 2147483646 w 28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288"/>
              <a:gd name="T17" fmla="*/ 288 w 28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288">
                <a:moveTo>
                  <a:pt x="0" y="0"/>
                </a:moveTo>
                <a:lnTo>
                  <a:pt x="144" y="82"/>
                </a:lnTo>
                <a:lnTo>
                  <a:pt x="252" y="165"/>
                </a:lnTo>
                <a:lnTo>
                  <a:pt x="288" y="288"/>
                </a:lnTo>
                <a:lnTo>
                  <a:pt x="288" y="0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invGray">
          <a:xfrm>
            <a:off x="9525" y="-4763"/>
            <a:ext cx="9144000" cy="765176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invGray">
          <a:xfrm>
            <a:off x="0" y="6788150"/>
            <a:ext cx="9144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9" name="Rectangle 11"/>
          <p:cNvSpPr>
            <a:spLocks noChangeArrowheads="1"/>
          </p:cNvSpPr>
          <p:nvPr/>
        </p:nvSpPr>
        <p:spPr bwMode="invGray">
          <a:xfrm rot="5400000" flipH="1">
            <a:off x="-3394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invGray">
          <a:xfrm rot="5400000" flipH="1">
            <a:off x="5680075" y="3394075"/>
            <a:ext cx="6858000" cy="69850"/>
          </a:xfrm>
          <a:prstGeom prst="rect">
            <a:avLst/>
          </a:prstGeom>
          <a:solidFill>
            <a:srgbClr val="8EC0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b="0">
              <a:solidFill>
                <a:srgbClr val="104A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-3175" y="6650038"/>
            <a:ext cx="9144000" cy="69850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0" dirty="0">
              <a:solidFill>
                <a:srgbClr val="104A8A"/>
              </a:solidFill>
              <a:latin typeface="Arial" charset="0"/>
              <a:cs typeface="Arial" charset="0"/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0" y="836613"/>
            <a:ext cx="9124950" cy="71437"/>
          </a:xfrm>
          <a:prstGeom prst="rect">
            <a:avLst/>
          </a:prstGeom>
          <a:gradFill rotWithShape="1">
            <a:gsLst>
              <a:gs pos="0">
                <a:srgbClr val="8EC0EA"/>
              </a:gs>
              <a:gs pos="50000">
                <a:schemeClr val="bg1"/>
              </a:gs>
              <a:gs pos="100000">
                <a:srgbClr val="8EC0EA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ru-RU" b="0" dirty="0">
              <a:solidFill>
                <a:srgbClr val="104A8A"/>
              </a:solidFill>
              <a:latin typeface="Arial" charset="0"/>
              <a:cs typeface="Arial" charset="0"/>
            </a:endParaRPr>
          </a:p>
        </p:txBody>
      </p:sp>
      <p:pic>
        <p:nvPicPr>
          <p:cNvPr id="29713" name="Picture 13" descr="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5735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555875" y="4652963"/>
            <a:ext cx="640715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defRPr/>
            </a:pPr>
            <a:endParaRPr lang="ru-RU" sz="17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524000" y="6054725"/>
            <a:ext cx="64071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700" dirty="0" smtClean="0">
                <a:solidFill>
                  <a:srgbClr val="0C3E75">
                    <a:lumMod val="75000"/>
                  </a:srgbClr>
                </a:solidFill>
                <a:cs typeface="Arial" charset="0"/>
              </a:rPr>
              <a:t>10 марта 2022 </a:t>
            </a:r>
            <a:r>
              <a:rPr lang="ru-RU" sz="1700" dirty="0">
                <a:solidFill>
                  <a:srgbClr val="0C3E75">
                    <a:lumMod val="75000"/>
                  </a:srgbClr>
                </a:solidFill>
                <a:cs typeface="Arial" charset="0"/>
              </a:rPr>
              <a:t>года </a:t>
            </a:r>
          </a:p>
          <a:p>
            <a:pPr algn="ctr" eaLnBrk="1" hangingPunct="1">
              <a:defRPr/>
            </a:pPr>
            <a:r>
              <a:rPr lang="ru-RU" sz="1700" dirty="0">
                <a:solidFill>
                  <a:srgbClr val="0C3E75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г. </a:t>
            </a:r>
            <a:r>
              <a:rPr lang="ru-RU" sz="1700" dirty="0" smtClean="0">
                <a:solidFill>
                  <a:srgbClr val="0C3E75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Казань </a:t>
            </a:r>
            <a:endParaRPr lang="ru-RU" sz="1700" dirty="0">
              <a:solidFill>
                <a:srgbClr val="0C3E7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9716" name="Прямоугольник 1"/>
          <p:cNvSpPr>
            <a:spLocks noChangeArrowheads="1"/>
          </p:cNvSpPr>
          <p:nvPr/>
        </p:nvSpPr>
        <p:spPr bwMode="auto">
          <a:xfrm>
            <a:off x="142875" y="2420888"/>
            <a:ext cx="88931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2400" dirty="0" smtClean="0">
                <a:solidFill>
                  <a:srgbClr val="09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долгосрочных механизмов по установлению предельных индексов роста 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2400" dirty="0" smtClean="0">
                <a:solidFill>
                  <a:srgbClr val="09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совокупного коммунального платежа: 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2400" dirty="0" smtClean="0">
                <a:solidFill>
                  <a:srgbClr val="09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 </a:t>
            </a:r>
            <a:r>
              <a:rPr lang="ru-RU" altLang="ru-RU" sz="2400" dirty="0">
                <a:solidFill>
                  <a:srgbClr val="09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Тюменской области </a:t>
            </a:r>
            <a:endParaRPr lang="ru-RU" sz="24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2400" dirty="0">
              <a:solidFill>
                <a:srgbClr val="092E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1"/>
          <p:cNvSpPr>
            <a:spLocks noChangeArrowheads="1"/>
          </p:cNvSpPr>
          <p:nvPr/>
        </p:nvSpPr>
        <p:spPr bwMode="auto">
          <a:xfrm>
            <a:off x="3778250" y="4293096"/>
            <a:ext cx="51577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b="1" dirty="0" smtClean="0"/>
              <a:t>Карташков Евгений Александрович, директор Департамента тарифной и ценовой политики Тюменской области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3098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2"/>
          <p:cNvSpPr txBox="1">
            <a:spLocks noChangeArrowheads="1"/>
          </p:cNvSpPr>
          <p:nvPr/>
        </p:nvSpPr>
        <p:spPr bwMode="auto">
          <a:xfrm>
            <a:off x="251520" y="260648"/>
            <a:ext cx="8213726" cy="28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0" bIns="0" anchor="b"/>
          <a:lstStyle>
            <a:lvl1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800" b="1">
                <a:solidFill>
                  <a:srgbClr val="104A8A"/>
                </a:solidFill>
                <a:latin typeface="Verdan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8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4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 sz="200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и модернизация инженерных систем Тюмени</a:t>
            </a: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6969"/>
              </p:ext>
            </p:extLst>
          </p:nvPr>
        </p:nvGraphicFramePr>
        <p:xfrm>
          <a:off x="11841" y="2014815"/>
          <a:ext cx="9096663" cy="4726553"/>
        </p:xfrm>
        <a:graphic>
          <a:graphicData uri="http://schemas.openxmlformats.org/drawingml/2006/table">
            <a:tbl>
              <a:tblPr/>
              <a:tblGrid>
                <a:gridCol w="3351543">
                  <a:extLst>
                    <a:ext uri="{9D8B030D-6E8A-4147-A177-3AD203B41FA5}">
                      <a16:colId xmlns:a16="http://schemas.microsoft.com/office/drawing/2014/main" val="3279581505"/>
                    </a:ext>
                  </a:extLst>
                </a:gridCol>
                <a:gridCol w="591925">
                  <a:extLst>
                    <a:ext uri="{9D8B030D-6E8A-4147-A177-3AD203B41FA5}">
                      <a16:colId xmlns:a16="http://schemas.microsoft.com/office/drawing/2014/main" val="2575307654"/>
                    </a:ext>
                  </a:extLst>
                </a:gridCol>
                <a:gridCol w="591925">
                  <a:extLst>
                    <a:ext uri="{9D8B030D-6E8A-4147-A177-3AD203B41FA5}">
                      <a16:colId xmlns:a16="http://schemas.microsoft.com/office/drawing/2014/main" val="2243692669"/>
                    </a:ext>
                  </a:extLst>
                </a:gridCol>
                <a:gridCol w="591925">
                  <a:extLst>
                    <a:ext uri="{9D8B030D-6E8A-4147-A177-3AD203B41FA5}">
                      <a16:colId xmlns:a16="http://schemas.microsoft.com/office/drawing/2014/main" val="4171274156"/>
                    </a:ext>
                  </a:extLst>
                </a:gridCol>
                <a:gridCol w="3969345">
                  <a:extLst>
                    <a:ext uri="{9D8B030D-6E8A-4147-A177-3AD203B41FA5}">
                      <a16:colId xmlns:a16="http://schemas.microsoft.com/office/drawing/2014/main" val="3919288632"/>
                    </a:ext>
                  </a:extLst>
                </a:gridCol>
              </a:tblGrid>
              <a:tr h="1757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Инвестиционная программа АО «УСТЭК», </a:t>
                      </a:r>
                      <a:r>
                        <a:rPr lang="ru-RU" sz="115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г.Тюмень</a:t>
                      </a:r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(источник финансирования – прибыль)</a:t>
                      </a:r>
                    </a:p>
                  </a:txBody>
                  <a:tcPr marL="36000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3872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Мероприятия: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Сумма, млн руб., 2022г. 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Эффекты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237059"/>
                  </a:ext>
                </a:extLst>
              </a:tr>
              <a:tr h="1400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тепловой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сети, реконструкция технических устройств, реконструкция участка трубопровода тепловой сети, реконструкция муниципальной котельной, реконструкция ПНС (с привлечением займа)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295,7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объема подключаемой нагрузки новых потребителей до 2033 года.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повреждений, сокращение расходов на устранение повреждений, </a:t>
                      </a:r>
                      <a:b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потерь тепловой энергии и теплоносителя. 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надежности, экономия эксплуатационных затрат по котельной.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9935299"/>
                  </a:ext>
                </a:extLst>
              </a:tr>
              <a:tr h="356842">
                <a:tc gridSpan="5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Инвестиционная программа ООО «Тюмень Водоканал», </a:t>
                      </a:r>
                      <a:r>
                        <a:rPr lang="ru-RU" sz="12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г.Тюмень</a:t>
                      </a:r>
                      <a:r>
                        <a:rPr lang="ru-RU" sz="12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(источник финансирования – амортизация, прибыль)</a:t>
                      </a:r>
                    </a:p>
                  </a:txBody>
                  <a:tcPr marL="36000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8853"/>
                  </a:ext>
                </a:extLst>
              </a:tr>
              <a:tr h="1757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Сумма, млн руб.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Эффекты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8667"/>
                  </a:ext>
                </a:extLst>
              </a:tr>
              <a:tr h="175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 г.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г.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 г.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435005"/>
                  </a:ext>
                </a:extLst>
              </a:tr>
              <a:tr h="2028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Строительство новых сетей водоснабжения, модернизация или реконструкция существующих объектов, мероприятия, направленные на повышение экологической эффективности, достижение плановых значений показателей надежности, качества и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энергоэффективности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мероприятия по строительству ливневой канализации</a:t>
                      </a:r>
                    </a:p>
                  </a:txBody>
                  <a:tcPr marL="36000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1 873,0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2 584,3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1 628,1</a:t>
                      </a:r>
                      <a:endParaRPr lang="ru-RU" sz="11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системы водоснабжения и увеличение объема подключения к централизованной системе ХВС.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Повышение качества водоснабжения. Повышение надежности сооружений водоотведения, увеличение общей пропускной способности ГОСК. Повышение качества водоснабжения, обеспечение бесперебойной подачи воды абонентам, исключение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изливов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обеспечение бесперебойной работы системы водоотведения. Повышение экологической безопасности и ликвидация территорий подтопления. </a:t>
                      </a:r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98628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901169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Теплоснабжение - схема теплоснабжения </a:t>
            </a:r>
            <a:r>
              <a:rPr lang="ru-RU" sz="1500" dirty="0" err="1" smtClean="0">
                <a:solidFill>
                  <a:srgbClr val="002060"/>
                </a:solidFill>
              </a:rPr>
              <a:t>г.Тюмень</a:t>
            </a:r>
            <a:r>
              <a:rPr lang="ru-RU" sz="1500" dirty="0" smtClean="0">
                <a:solidFill>
                  <a:srgbClr val="002060"/>
                </a:solidFill>
              </a:rPr>
              <a:t> + </a:t>
            </a:r>
            <a:r>
              <a:rPr lang="ru-RU" sz="1500" dirty="0">
                <a:solidFill>
                  <a:srgbClr val="002060"/>
                </a:solidFill>
              </a:rPr>
              <a:t>инвестиционная </a:t>
            </a:r>
            <a:r>
              <a:rPr lang="ru-RU" sz="1500" dirty="0" smtClean="0">
                <a:solidFill>
                  <a:srgbClr val="002060"/>
                </a:solidFill>
              </a:rPr>
              <a:t>программа АО </a:t>
            </a:r>
            <a:r>
              <a:rPr lang="ru-RU" sz="1500" dirty="0">
                <a:solidFill>
                  <a:srgbClr val="002060"/>
                </a:solidFill>
              </a:rPr>
              <a:t>«УСТЭК</a:t>
            </a:r>
            <a:r>
              <a:rPr lang="ru-RU" sz="1500" dirty="0" smtClean="0">
                <a:solidFill>
                  <a:srgbClr val="002060"/>
                </a:solidFill>
              </a:rPr>
              <a:t>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Водоснабжение и водоотведение -  схема водоснабжения и водоотведения + концессионное соглашение </a:t>
            </a:r>
            <a:r>
              <a:rPr lang="ru-RU" sz="1500" dirty="0">
                <a:solidFill>
                  <a:srgbClr val="002060"/>
                </a:solidFill>
              </a:rPr>
              <a:t>+</a:t>
            </a:r>
            <a:r>
              <a:rPr lang="ru-RU" sz="1500" dirty="0" smtClean="0">
                <a:solidFill>
                  <a:srgbClr val="002060"/>
                </a:solidFill>
              </a:rPr>
              <a:t> инвестиционная программа в сфере водоснабжения и водоотведения ООО «Тюмень Водоканал»;</a:t>
            </a:r>
            <a:endParaRPr lang="ru-RU" sz="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45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773812"/>
              </p:ext>
            </p:extLst>
          </p:nvPr>
        </p:nvGraphicFramePr>
        <p:xfrm>
          <a:off x="596432" y="3429439"/>
          <a:ext cx="8547568" cy="2000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Диаграмма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617813"/>
              </p:ext>
            </p:extLst>
          </p:nvPr>
        </p:nvGraphicFramePr>
        <p:xfrm>
          <a:off x="539552" y="1176919"/>
          <a:ext cx="8532762" cy="2368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795" name="Прямоугольник 4"/>
          <p:cNvSpPr>
            <a:spLocks noChangeArrowheads="1"/>
          </p:cNvSpPr>
          <p:nvPr/>
        </p:nvSpPr>
        <p:spPr bwMode="auto">
          <a:xfrm>
            <a:off x="0" y="147638"/>
            <a:ext cx="9144000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600" b="0">
                <a:solidFill>
                  <a:srgbClr val="002060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33797" name="TextBox 2"/>
          <p:cNvSpPr txBox="1">
            <a:spLocks noChangeArrowheads="1"/>
          </p:cNvSpPr>
          <p:nvPr/>
        </p:nvSpPr>
        <p:spPr bwMode="auto">
          <a:xfrm>
            <a:off x="-150286" y="118704"/>
            <a:ext cx="84526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Динамика </a:t>
            </a:r>
            <a:r>
              <a:rPr lang="ru-RU" altLang="ru-RU" sz="18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платы </a:t>
            </a:r>
            <a:r>
              <a:rPr lang="ru-RU" altLang="ru-RU" sz="1800" dirty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за коммунальные услуги и средств бюджета, направляемых на ограничение </a:t>
            </a:r>
            <a:r>
              <a:rPr lang="ru-RU" altLang="ru-RU" sz="18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роста коммунального </a:t>
            </a:r>
            <a:r>
              <a:rPr lang="ru-RU" altLang="ru-RU" sz="1800" dirty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платежа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815801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Ежегодное ограничение коммунального платежа в пределах инфляционных параметров влечет постоянное увеличение объема бюджетных средств на возмещение выпадающих доходов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ресурсоснабжающих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организаций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1800200" y="1868679"/>
            <a:ext cx="251520" cy="734645"/>
          </a:xfrm>
          <a:prstGeom prst="rightBrace">
            <a:avLst>
              <a:gd name="adj1" fmla="val 542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3808889" y="1827941"/>
            <a:ext cx="168673" cy="717362"/>
          </a:xfrm>
          <a:prstGeom prst="rightBrace">
            <a:avLst>
              <a:gd name="adj1" fmla="val 76218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906334" y="1714198"/>
            <a:ext cx="250441" cy="752519"/>
          </a:xfrm>
          <a:prstGeom prst="rightBrace">
            <a:avLst>
              <a:gd name="adj1" fmla="val 47809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7884368" y="1488857"/>
            <a:ext cx="252536" cy="902249"/>
          </a:xfrm>
          <a:prstGeom prst="rightBrace">
            <a:avLst>
              <a:gd name="adj1" fmla="val 82504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TextBox 1"/>
          <p:cNvSpPr txBox="1"/>
          <p:nvPr/>
        </p:nvSpPr>
        <p:spPr>
          <a:xfrm>
            <a:off x="1885308" y="2021050"/>
            <a:ext cx="965444" cy="70888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1,4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049248" y="1894486"/>
            <a:ext cx="965529" cy="4966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1,6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6070240" y="1884896"/>
            <a:ext cx="965444" cy="7087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1,8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8048363" y="1731075"/>
            <a:ext cx="965529" cy="70883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2,0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1891028" y="4840513"/>
            <a:ext cx="85411" cy="297130"/>
          </a:xfrm>
          <a:prstGeom prst="rightBrace">
            <a:avLst>
              <a:gd name="adj1" fmla="val 54216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3888754" y="4012978"/>
            <a:ext cx="288032" cy="1135763"/>
          </a:xfrm>
          <a:prstGeom prst="rightBrace">
            <a:avLst>
              <a:gd name="adj1" fmla="val 76218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5938422" y="4084085"/>
            <a:ext cx="288032" cy="1038358"/>
          </a:xfrm>
          <a:prstGeom prst="rightBrace">
            <a:avLst>
              <a:gd name="adj1" fmla="val 76218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8048363" y="4154376"/>
            <a:ext cx="288032" cy="877019"/>
          </a:xfrm>
          <a:prstGeom prst="rightBrace">
            <a:avLst>
              <a:gd name="adj1" fmla="val 82504"/>
              <a:gd name="adj2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1" name="TextBox 1"/>
          <p:cNvSpPr txBox="1"/>
          <p:nvPr/>
        </p:nvSpPr>
        <p:spPr>
          <a:xfrm>
            <a:off x="1922358" y="4678792"/>
            <a:ext cx="1004145" cy="32344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0,6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4069821" y="4381012"/>
            <a:ext cx="1004233" cy="32341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3" name="TextBox 1"/>
          <p:cNvSpPr txBox="1"/>
          <p:nvPr/>
        </p:nvSpPr>
        <p:spPr>
          <a:xfrm>
            <a:off x="6100308" y="4411222"/>
            <a:ext cx="1004145" cy="32339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2,2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4" name="TextBox 1"/>
          <p:cNvSpPr txBox="1"/>
          <p:nvPr/>
        </p:nvSpPr>
        <p:spPr>
          <a:xfrm>
            <a:off x="8196647" y="4419137"/>
            <a:ext cx="1004233" cy="32341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2,2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млрд.руб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6512" y="1593230"/>
            <a:ext cx="1176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АО «УСТЭК»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-36512" y="3986680"/>
            <a:ext cx="1403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ООО </a:t>
            </a:r>
          </a:p>
          <a:p>
            <a:pPr algn="ctr"/>
            <a:r>
              <a:rPr lang="ru-RU" sz="1400" dirty="0" smtClean="0"/>
              <a:t>«Тюмень Водоканал»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227727" y="980728"/>
            <a:ext cx="103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75000"/>
                  </a:schemeClr>
                </a:solidFill>
              </a:rPr>
              <a:t>2019</a:t>
            </a: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90694" y="980728"/>
            <a:ext cx="103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75000"/>
                  </a:schemeClr>
                </a:solidFill>
              </a:rPr>
              <a:t>2020</a:t>
            </a: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53661" y="980728"/>
            <a:ext cx="103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75000"/>
                  </a:schemeClr>
                </a:solidFill>
              </a:rPr>
              <a:t>2021</a:t>
            </a: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59203" y="980728"/>
            <a:ext cx="103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2">
                    <a:lumMod val="75000"/>
                  </a:schemeClr>
                </a:solidFill>
              </a:rPr>
              <a:t>2022</a:t>
            </a: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227727" y="1288505"/>
            <a:ext cx="7067866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2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251520" y="902310"/>
            <a:ext cx="3942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tx1">
                    <a:lumMod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A8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дельны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A8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й индекс в среднем по Тюменской области с 01.07.2022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04A8A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9407" y="112393"/>
            <a:ext cx="7233636" cy="61196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685800" eaLnBrk="1" hangingPunct="1">
              <a:lnSpc>
                <a:spcPct val="90000"/>
              </a:lnSpc>
            </a:pPr>
            <a: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Решение по превышению предельного индекса</a:t>
            </a:r>
            <a:b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ru-RU" b="1" kern="1200" dirty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роста платы за коммунальные услуги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139952" y="983325"/>
            <a:ext cx="918255" cy="28260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6D77BF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3,4%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6D77BF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1521" y="1526213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tx1">
                    <a:lumMod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04A8A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Возможное отклонение с 01.07.2022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04A8A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139952" y="1527111"/>
            <a:ext cx="886230" cy="2868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6D77BF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2,0%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6D77BF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36096" y="1412776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104A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Распоряжение Правительства РФ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104A8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от 15.11.2018 № 2490-р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rgbClr val="104A8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104" y="90872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tx1">
                    <a:lumMod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104A8A"/>
                </a:solidFill>
                <a:latin typeface="Arial" panose="020B0604020202020204" pitchFamily="34" charset="0"/>
                <a:cs typeface="+mn-cs"/>
              </a:rPr>
              <a:t>Распоряжение Правительства РФ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>
                <a:solidFill>
                  <a:srgbClr val="104A8A"/>
                </a:solidFill>
                <a:latin typeface="Arial" panose="020B0604020202020204" pitchFamily="34" charset="0"/>
                <a:cs typeface="+mn-cs"/>
              </a:rPr>
              <a:t>от </a:t>
            </a:r>
            <a:r>
              <a:rPr lang="ru-RU" sz="1400" dirty="0" smtClean="0">
                <a:solidFill>
                  <a:srgbClr val="104A8A"/>
                </a:solidFill>
                <a:latin typeface="Arial" panose="020B0604020202020204" pitchFamily="34" charset="0"/>
                <a:cs typeface="+mn-cs"/>
              </a:rPr>
              <a:t>30.10.2021 </a:t>
            </a:r>
            <a:r>
              <a:rPr lang="ru-RU" sz="1400" dirty="0">
                <a:solidFill>
                  <a:srgbClr val="104A8A"/>
                </a:solidFill>
                <a:latin typeface="Arial" panose="020B0604020202020204" pitchFamily="34" charset="0"/>
                <a:cs typeface="+mn-cs"/>
              </a:rPr>
              <a:t>№ </a:t>
            </a:r>
            <a:r>
              <a:rPr lang="ru-RU" sz="1400" dirty="0" smtClean="0">
                <a:solidFill>
                  <a:srgbClr val="104A8A"/>
                </a:solidFill>
                <a:latin typeface="Arial" panose="020B0604020202020204" pitchFamily="34" charset="0"/>
                <a:cs typeface="+mn-cs"/>
              </a:rPr>
              <a:t>3073-р</a:t>
            </a:r>
            <a:endParaRPr lang="ru-RU" sz="1400" dirty="0">
              <a:solidFill>
                <a:srgbClr val="104A8A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35010"/>
              </p:ext>
            </p:extLst>
          </p:nvPr>
        </p:nvGraphicFramePr>
        <p:xfrm>
          <a:off x="467544" y="4078596"/>
          <a:ext cx="8280919" cy="273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174135633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50451203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867421815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4250008116"/>
                    </a:ext>
                  </a:extLst>
                </a:gridCol>
              </a:tblGrid>
              <a:tr h="2441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Период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2022 год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2023 год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2024 год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381442"/>
                  </a:ext>
                </a:extLst>
              </a:tr>
              <a:tr h="845020">
                <a:tc>
                  <a:txBody>
                    <a:bodyPr/>
                    <a:lstStyle/>
                    <a:p>
                      <a:r>
                        <a:rPr lang="ru-RU" sz="16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Планируемые </a:t>
                      </a: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начения предельных индексов по муниципальному образованию </a:t>
                      </a:r>
                      <a:r>
                        <a:rPr lang="ru-RU" sz="1600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г.Тюмень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14,9%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7%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293190"/>
                  </a:ext>
                </a:extLst>
              </a:tr>
              <a:tr h="153143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Основание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Реализация инвестиционных программ регулируемых организаций (</a:t>
                      </a:r>
                      <a:r>
                        <a:rPr lang="ru-RU" sz="16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п.п</a:t>
                      </a: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 е п.46 Основ формирования индексов изменения размера платы граждан за коммунальные услуги в Российской Федерации, утв. постановлением Правительства РФ от 30.04.2014 №400)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446402"/>
                  </a:ext>
                </a:extLst>
              </a:tr>
            </a:tbl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4427984" y="2420888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72996"/>
            <a:ext cx="42484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Механизм согласования </a:t>
            </a:r>
            <a:r>
              <a:rPr lang="ru-RU" sz="1600" dirty="0">
                <a:solidFill>
                  <a:srgbClr val="00B050"/>
                </a:solidFill>
              </a:rPr>
              <a:t>федеральным </a:t>
            </a:r>
            <a:r>
              <a:rPr lang="ru-RU" sz="1600" dirty="0" smtClean="0">
                <a:solidFill>
                  <a:srgbClr val="00B050"/>
                </a:solidFill>
              </a:rPr>
              <a:t>органом исполнительной </a:t>
            </a:r>
            <a:r>
              <a:rPr lang="ru-RU" sz="1600" dirty="0">
                <a:solidFill>
                  <a:srgbClr val="00B050"/>
                </a:solidFill>
              </a:rPr>
              <a:t>власти в области </a:t>
            </a:r>
            <a:r>
              <a:rPr lang="ru-RU" sz="1600" dirty="0" smtClean="0">
                <a:solidFill>
                  <a:srgbClr val="00B050"/>
                </a:solidFill>
              </a:rPr>
              <a:t>государственного регулирования </a:t>
            </a:r>
            <a:r>
              <a:rPr lang="ru-RU" sz="1600" dirty="0">
                <a:solidFill>
                  <a:srgbClr val="00B050"/>
                </a:solidFill>
              </a:rPr>
              <a:t>тарифов применения оснований </a:t>
            </a:r>
            <a:r>
              <a:rPr lang="ru-RU" sz="1600" dirty="0" smtClean="0">
                <a:solidFill>
                  <a:srgbClr val="00B050"/>
                </a:solidFill>
              </a:rPr>
              <a:t>установления по </a:t>
            </a:r>
            <a:r>
              <a:rPr lang="ru-RU" sz="1600" dirty="0">
                <a:solidFill>
                  <a:srgbClr val="00B050"/>
                </a:solidFill>
              </a:rPr>
              <a:t>муниципальным образованиям предельных индексов</a:t>
            </a:r>
            <a:r>
              <a:rPr lang="ru-RU" sz="1600" dirty="0" smtClean="0">
                <a:solidFill>
                  <a:srgbClr val="00B050"/>
                </a:solidFill>
              </a:rPr>
              <a:t>, превышающих </a:t>
            </a:r>
            <a:r>
              <a:rPr lang="ru-RU" sz="1600" dirty="0">
                <a:solidFill>
                  <a:srgbClr val="00B050"/>
                </a:solidFill>
              </a:rPr>
              <a:t>индекс по субъекту </a:t>
            </a:r>
            <a:r>
              <a:rPr lang="ru-RU" sz="1600" dirty="0" smtClean="0">
                <a:solidFill>
                  <a:srgbClr val="00B050"/>
                </a:solidFill>
              </a:rPr>
              <a:t>РФ более </a:t>
            </a:r>
            <a:r>
              <a:rPr lang="ru-RU" sz="1600" dirty="0">
                <a:solidFill>
                  <a:srgbClr val="00B050"/>
                </a:solidFill>
              </a:rPr>
              <a:t>чем на величину отклонения по </a:t>
            </a:r>
            <a:r>
              <a:rPr lang="ru-RU" sz="1600" dirty="0" smtClean="0">
                <a:solidFill>
                  <a:srgbClr val="00B050"/>
                </a:solidFill>
              </a:rPr>
              <a:t>субъекту РФ</a:t>
            </a:r>
            <a:endParaRPr lang="ru-RU" sz="1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1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64665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Изменение платы за КУ для семьи из Тюмени</a:t>
            </a:r>
            <a:r>
              <a:rPr lang="ru-RU" dirty="0" smtClean="0"/>
              <a:t> </a:t>
            </a:r>
            <a: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(квартира 54 </a:t>
            </a:r>
            <a:r>
              <a:rPr lang="ru-RU" b="1" kern="1200" dirty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м2, </a:t>
            </a:r>
            <a: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/>
            </a:r>
            <a:b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3 </a:t>
            </a:r>
            <a:r>
              <a:rPr lang="ru-RU" b="1" kern="1200" dirty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человека, потребление </a:t>
            </a:r>
            <a:r>
              <a:rPr lang="ru-RU" b="1" kern="1200" dirty="0" smtClean="0">
                <a:solidFill>
                  <a:srgbClr val="104A8A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по нормативам) с учетом индексов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kern="1200" dirty="0">
              <a:solidFill>
                <a:srgbClr val="104A8A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877" y="5733256"/>
            <a:ext cx="9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/>
              <a:t>В 2022 году </a:t>
            </a:r>
            <a:r>
              <a:rPr lang="ru-RU" sz="1400" dirty="0" smtClean="0"/>
              <a:t>доля жителей </a:t>
            </a:r>
            <a:r>
              <a:rPr lang="ru-RU" sz="1400" dirty="0" err="1" smtClean="0"/>
              <a:t>г.Тюмени</a:t>
            </a:r>
            <a:r>
              <a:rPr lang="ru-RU" sz="1400" dirty="0" smtClean="0"/>
              <a:t>, </a:t>
            </a:r>
            <a:r>
              <a:rPr lang="ru-RU" sz="1400" dirty="0"/>
              <a:t>в отношении которых </a:t>
            </a:r>
            <a:r>
              <a:rPr lang="ru-RU" sz="1400" dirty="0" smtClean="0"/>
              <a:t>изменение размера плата за отопление, водоснабжение и водоотведение будет на уровне 14,9</a:t>
            </a:r>
            <a:r>
              <a:rPr lang="ru-RU" sz="1400" dirty="0"/>
              <a:t>% </a:t>
            </a:r>
            <a:r>
              <a:rPr lang="ru-RU" sz="1400" dirty="0" smtClean="0"/>
              <a:t>составит </a:t>
            </a:r>
            <a:r>
              <a:rPr lang="ru-RU" sz="1400" dirty="0" smtClean="0">
                <a:latin typeface="Calibri" panose="020F0502020204030204" pitchFamily="34" charset="0"/>
              </a:rPr>
              <a:t>≈</a:t>
            </a:r>
            <a:r>
              <a:rPr lang="ru-RU" sz="1400" dirty="0" smtClean="0"/>
              <a:t>78%.</a:t>
            </a:r>
            <a:endParaRPr lang="ru-RU" sz="1400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smtClean="0"/>
              <a:t>Предполагается </a:t>
            </a:r>
            <a:r>
              <a:rPr lang="ru-RU" sz="1400" dirty="0"/>
              <a:t>снижение регионального стандарта максимальной доли оплаты жилищно-коммунальных услуг с 22% до 20%, что позволит защитить население с низким уровнем дохода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12966"/>
              </p:ext>
            </p:extLst>
          </p:nvPr>
        </p:nvGraphicFramePr>
        <p:xfrm>
          <a:off x="54110" y="995662"/>
          <a:ext cx="9089890" cy="4589572"/>
        </p:xfrm>
        <a:graphic>
          <a:graphicData uri="http://schemas.openxmlformats.org/drawingml/2006/table">
            <a:tbl>
              <a:tblPr/>
              <a:tblGrid>
                <a:gridCol w="1460874">
                  <a:extLst>
                    <a:ext uri="{9D8B030D-6E8A-4147-A177-3AD203B41FA5}">
                      <a16:colId xmlns:a16="http://schemas.microsoft.com/office/drawing/2014/main" val="4078638818"/>
                    </a:ext>
                  </a:extLst>
                </a:gridCol>
                <a:gridCol w="887348">
                  <a:extLst>
                    <a:ext uri="{9D8B030D-6E8A-4147-A177-3AD203B41FA5}">
                      <a16:colId xmlns:a16="http://schemas.microsoft.com/office/drawing/2014/main" val="1459066754"/>
                    </a:ext>
                  </a:extLst>
                </a:gridCol>
                <a:gridCol w="1060487">
                  <a:extLst>
                    <a:ext uri="{9D8B030D-6E8A-4147-A177-3AD203B41FA5}">
                      <a16:colId xmlns:a16="http://schemas.microsoft.com/office/drawing/2014/main" val="2950887051"/>
                    </a:ext>
                  </a:extLst>
                </a:gridCol>
                <a:gridCol w="681742">
                  <a:extLst>
                    <a:ext uri="{9D8B030D-6E8A-4147-A177-3AD203B41FA5}">
                      <a16:colId xmlns:a16="http://schemas.microsoft.com/office/drawing/2014/main" val="1916018714"/>
                    </a:ext>
                  </a:extLst>
                </a:gridCol>
                <a:gridCol w="420677">
                  <a:extLst>
                    <a:ext uri="{9D8B030D-6E8A-4147-A177-3AD203B41FA5}">
                      <a16:colId xmlns:a16="http://schemas.microsoft.com/office/drawing/2014/main" val="1846400773"/>
                    </a:ext>
                  </a:extLst>
                </a:gridCol>
                <a:gridCol w="1086883">
                  <a:extLst>
                    <a:ext uri="{9D8B030D-6E8A-4147-A177-3AD203B41FA5}">
                      <a16:colId xmlns:a16="http://schemas.microsoft.com/office/drawing/2014/main" val="2548814722"/>
                    </a:ext>
                  </a:extLst>
                </a:gridCol>
                <a:gridCol w="764912">
                  <a:extLst>
                    <a:ext uri="{9D8B030D-6E8A-4147-A177-3AD203B41FA5}">
                      <a16:colId xmlns:a16="http://schemas.microsoft.com/office/drawing/2014/main" val="3813750807"/>
                    </a:ext>
                  </a:extLst>
                </a:gridCol>
                <a:gridCol w="437586">
                  <a:extLst>
                    <a:ext uri="{9D8B030D-6E8A-4147-A177-3AD203B41FA5}">
                      <a16:colId xmlns:a16="http://schemas.microsoft.com/office/drawing/2014/main" val="1768280987"/>
                    </a:ext>
                  </a:extLst>
                </a:gridCol>
                <a:gridCol w="957742">
                  <a:extLst>
                    <a:ext uri="{9D8B030D-6E8A-4147-A177-3AD203B41FA5}">
                      <a16:colId xmlns:a16="http://schemas.microsoft.com/office/drawing/2014/main" val="372487680"/>
                    </a:ext>
                  </a:extLst>
                </a:gridCol>
                <a:gridCol w="709414">
                  <a:extLst>
                    <a:ext uri="{9D8B030D-6E8A-4147-A177-3AD203B41FA5}">
                      <a16:colId xmlns:a16="http://schemas.microsoft.com/office/drawing/2014/main" val="2587585963"/>
                    </a:ext>
                  </a:extLst>
                </a:gridCol>
                <a:gridCol w="622225">
                  <a:extLst>
                    <a:ext uri="{9D8B030D-6E8A-4147-A177-3AD203B41FA5}">
                      <a16:colId xmlns:a16="http://schemas.microsoft.com/office/drawing/2014/main" val="70969121"/>
                    </a:ext>
                  </a:extLst>
                </a:gridCol>
              </a:tblGrid>
              <a:tr h="4112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Совокупный набор коммунальных услуг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в декабре 2021 года, руб.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в декабре 2022 года (при ограничении 14,9%), руб.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Рост платы (дек.22/дек.21)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в декабре 2023 года (при ограничении 7%), руб.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Рост платы (дек.23/дек.22)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в декабре 2024 года (при ограничении 7%), руб.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Рост платы (дек.24/дек.23)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604572"/>
                  </a:ext>
                </a:extLst>
              </a:tr>
              <a:tr h="4870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руб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руб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руб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026686"/>
                  </a:ext>
                </a:extLst>
              </a:tr>
              <a:tr h="324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Отопление, Гкал.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2 128,44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2 445,58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317,14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2 543,41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97,83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2 645,14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101,73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430663"/>
                  </a:ext>
                </a:extLst>
              </a:tr>
              <a:tr h="324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Электроэнергия, кВт.ч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764,64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789,42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821,28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31,86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853,14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31,86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57209"/>
                  </a:ext>
                </a:extLst>
              </a:tr>
              <a:tr h="360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Холодное водоснабжение, куб.м.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481,11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552,81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71,70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591,53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38,72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632,97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41,44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31762"/>
                  </a:ext>
                </a:extLst>
              </a:tr>
              <a:tr h="360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Компонент на холодную воду, куб.м.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382,47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439,47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57,00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470,25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30,78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503,20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32,95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76651"/>
                  </a:ext>
                </a:extLst>
              </a:tr>
              <a:tr h="360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Компонент на тепловую энергию, Гкал.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820,77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943,07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122,30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980,79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37,72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1 020,02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39,23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971345"/>
                  </a:ext>
                </a:extLst>
              </a:tr>
              <a:tr h="3246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Водоотведение, </a:t>
                      </a:r>
                      <a:r>
                        <a:rPr lang="ru-RU" sz="1200" b="0" i="0" u="none" strike="noStrike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куб.м</a:t>
                      </a:r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546,2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627,54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81,34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671,56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44,02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718,66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47,1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51185"/>
                  </a:ext>
                </a:extLst>
              </a:tr>
              <a:tr h="360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Обращение с ТКО, руб./чел.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438,78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453,69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14,91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471,84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18,15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490,71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18,87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13934"/>
                  </a:ext>
                </a:extLst>
              </a:tr>
              <a:tr h="360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Итого, за месяц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5 562,41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6 251,58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689,17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12,4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6 550,66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299,08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6 863,84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313,18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9199" marR="9199" marT="9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842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3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E1E1E7"/>
      </a:dk2>
      <a:lt2>
        <a:srgbClr val="B2B2B2"/>
      </a:lt2>
      <a:accent1>
        <a:srgbClr val="6D77BF"/>
      </a:accent1>
      <a:accent2>
        <a:srgbClr val="E19966"/>
      </a:accent2>
      <a:accent3>
        <a:srgbClr val="FFFFFF"/>
      </a:accent3>
      <a:accent4>
        <a:srgbClr val="0C3E75"/>
      </a:accent4>
      <a:accent5>
        <a:srgbClr val="BABDDC"/>
      </a:accent5>
      <a:accent6>
        <a:srgbClr val="CC8A5C"/>
      </a:accent6>
      <a:hlink>
        <a:srgbClr val="A959A1"/>
      </a:hlink>
      <a:folHlink>
        <a:srgbClr val="3AABC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E1E1E7"/>
      </a:dk2>
      <a:lt2>
        <a:srgbClr val="B2B2B2"/>
      </a:lt2>
      <a:accent1>
        <a:srgbClr val="6D77BF"/>
      </a:accent1>
      <a:accent2>
        <a:srgbClr val="E19966"/>
      </a:accent2>
      <a:accent3>
        <a:srgbClr val="FFFFFF"/>
      </a:accent3>
      <a:accent4>
        <a:srgbClr val="0C3E75"/>
      </a:accent4>
      <a:accent5>
        <a:srgbClr val="BABDDC"/>
      </a:accent5>
      <a:accent6>
        <a:srgbClr val="CC8A5C"/>
      </a:accent6>
      <a:hlink>
        <a:srgbClr val="A959A1"/>
      </a:hlink>
      <a:folHlink>
        <a:srgbClr val="3AABC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E1E1E7"/>
    </a:dk2>
    <a:lt2>
      <a:srgbClr val="B2B2B2"/>
    </a:lt2>
    <a:accent1>
      <a:srgbClr val="6D77BF"/>
    </a:accent1>
    <a:accent2>
      <a:srgbClr val="E19966"/>
    </a:accent2>
    <a:accent3>
      <a:srgbClr val="FFFFFF"/>
    </a:accent3>
    <a:accent4>
      <a:srgbClr val="0C3E75"/>
    </a:accent4>
    <a:accent5>
      <a:srgbClr val="BABDDC"/>
    </a:accent5>
    <a:accent6>
      <a:srgbClr val="CC8A5C"/>
    </a:accent6>
    <a:hlink>
      <a:srgbClr val="A959A1"/>
    </a:hlink>
    <a:folHlink>
      <a:srgbClr val="3AABC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6148</TotalTime>
  <Words>776</Words>
  <Application>Microsoft Office PowerPoint</Application>
  <PresentationFormat>Экран (4:3)</PresentationFormat>
  <Paragraphs>207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Microsoft YaHei</vt:lpstr>
      <vt:lpstr>Arial</vt:lpstr>
      <vt:lpstr>Calibri</vt:lpstr>
      <vt:lpstr>DejaVu Sans</vt:lpstr>
      <vt:lpstr>Symbol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Решение по превышению предельного индекса  роста платы за коммунальные услуги</vt:lpstr>
      <vt:lpstr>Изменение платы за КУ для семьи из Тюмени (квартира 54 м2,  3 человека, потребление по нормативам) с учетом индексов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Гайфуллин Раиль Энвэрович</cp:lastModifiedBy>
  <cp:revision>442</cp:revision>
  <cp:lastPrinted>2022-03-04T08:42:29Z</cp:lastPrinted>
  <dcterms:created xsi:type="dcterms:W3CDTF">2018-02-19T09:00:04Z</dcterms:created>
  <dcterms:modified xsi:type="dcterms:W3CDTF">2022-03-14T13:02:22Z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