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8" r:id="rId1"/>
  </p:sldMasterIdLst>
  <p:notesMasterIdLst>
    <p:notesMasterId r:id="rId17"/>
  </p:notesMasterIdLst>
  <p:sldIdLst>
    <p:sldId id="306" r:id="rId2"/>
    <p:sldId id="631" r:id="rId3"/>
    <p:sldId id="609" r:id="rId4"/>
    <p:sldId id="590" r:id="rId5"/>
    <p:sldId id="629" r:id="rId6"/>
    <p:sldId id="618" r:id="rId7"/>
    <p:sldId id="623" r:id="rId8"/>
    <p:sldId id="617" r:id="rId9"/>
    <p:sldId id="625" r:id="rId10"/>
    <p:sldId id="624" r:id="rId11"/>
    <p:sldId id="626" r:id="rId12"/>
    <p:sldId id="621" r:id="rId13"/>
    <p:sldId id="627" r:id="rId14"/>
    <p:sldId id="628" r:id="rId15"/>
    <p:sldId id="309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99306F-33B6-4101-BD27-A701C717BF2B}">
          <p14:sldIdLst>
            <p14:sldId id="306"/>
            <p14:sldId id="631"/>
            <p14:sldId id="609"/>
            <p14:sldId id="590"/>
            <p14:sldId id="629"/>
            <p14:sldId id="618"/>
            <p14:sldId id="623"/>
            <p14:sldId id="617"/>
            <p14:sldId id="625"/>
            <p14:sldId id="624"/>
            <p14:sldId id="626"/>
            <p14:sldId id="621"/>
            <p14:sldId id="627"/>
            <p14:sldId id="62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ычков Дмитрий Александрович" initials="БД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5887C0"/>
    <a:srgbClr val="CCFFFF"/>
    <a:srgbClr val="00FFFF"/>
    <a:srgbClr val="FFFFFF"/>
    <a:srgbClr val="A5C4E9"/>
    <a:srgbClr val="4AA04A"/>
    <a:srgbClr val="7DA9DF"/>
    <a:srgbClr val="A8C6EA"/>
    <a:srgbClr val="ECF1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1345" autoAdjust="0"/>
  </p:normalViewPr>
  <p:slideViewPr>
    <p:cSldViewPr>
      <p:cViewPr varScale="1">
        <p:scale>
          <a:sx n="101" d="100"/>
          <a:sy n="101" d="100"/>
        </p:scale>
        <p:origin x="241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&#1055;&#1088;&#1086;&#1077;&#1082;&#1090;&#1099;\&#1050;&#1083;&#1102;&#1095;&#1077;&#1074;&#1099;&#1077;%20&#1079;&#1072;&#1076;&#1072;&#1095;&#1080;,%20&#1052;.&#1060;.%20&#1043;&#1072;&#1083;&#1080;&#1091;&#1083;&#1083;&#1080;&#1085;\&#1058;&#1072;&#1073;&#1083;&#1080;&#1094;&#1072;%20&#1082;%20&#1086;&#1090;&#1095;&#1077;&#1090;&#1091;%20&#1076;&#1083;&#1103;%20&#1041;&#1088;&#1086;&#1094;&#1084;&#1072;&#1085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06198263678579E-2"/>
          <c:y val="4.8807534457874766E-2"/>
          <c:w val="0.88173288915808601"/>
          <c:h val="0.777888684582793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ИС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Лист2!$B$2:$H$2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План
2022</c:v>
                </c:pt>
                <c:pt idx="6">
                  <c:v>Прогноз
2022</c:v>
                </c:pt>
              </c:strCache>
            </c:strRef>
          </c:cat>
          <c:val>
            <c:numRef>
              <c:f>Лист2!$B$3:$H$3</c:f>
              <c:numCache>
                <c:formatCode>#,##0</c:formatCode>
                <c:ptCount val="7"/>
                <c:pt idx="0">
                  <c:v>112.14711533018647</c:v>
                </c:pt>
                <c:pt idx="1">
                  <c:v>447.08432863717786</c:v>
                </c:pt>
                <c:pt idx="2">
                  <c:v>1186.7820603256614</c:v>
                </c:pt>
                <c:pt idx="3">
                  <c:v>1939.9167750004597</c:v>
                </c:pt>
                <c:pt idx="4">
                  <c:v>1668.4877013497066</c:v>
                </c:pt>
                <c:pt idx="5">
                  <c:v>2247.5738217799899</c:v>
                </c:pt>
                <c:pt idx="6">
                  <c:v>2247.5738217799899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A-4C7F-B71B-1A1010DD1B76}"/>
            </c:ext>
          </c:extLst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ПЗП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3111457612386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9A-4C7F-B71B-1A1010DD1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Лист2!$B$2:$H$2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План
2022</c:v>
                </c:pt>
                <c:pt idx="6">
                  <c:v>Прогноз
2022</c:v>
                </c:pt>
              </c:strCache>
            </c:strRef>
          </c:cat>
          <c:val>
            <c:numRef>
              <c:f>Лист2!$B$4:$H$4</c:f>
              <c:numCache>
                <c:formatCode>#,##0</c:formatCode>
                <c:ptCount val="7"/>
                <c:pt idx="0">
                  <c:v>45.158946065559299</c:v>
                </c:pt>
                <c:pt idx="1">
                  <c:v>443.06034263910198</c:v>
                </c:pt>
                <c:pt idx="2">
                  <c:v>335.18766020358771</c:v>
                </c:pt>
                <c:pt idx="3">
                  <c:v>331.65332553104281</c:v>
                </c:pt>
                <c:pt idx="4">
                  <c:v>93.740521552989989</c:v>
                </c:pt>
                <c:pt idx="5">
                  <c:v>116.14947636719999</c:v>
                </c:pt>
                <c:pt idx="6">
                  <c:v>116.14947636719999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9A-4C7F-B71B-1A1010DD1B76}"/>
            </c:ext>
          </c:extLst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ПНВОС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4370485870795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9A-4C7F-B71B-1A1010DD1B76}"/>
                </c:ext>
              </c:extLst>
            </c:dLbl>
            <c:dLbl>
              <c:idx val="2"/>
              <c:layout>
                <c:manualLayout>
                  <c:x val="-9.4016007936147637E-17"/>
                  <c:y val="-3.54963886966362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9A-4C7F-B71B-1A1010DD1B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Лист2!$B$2:$H$2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План
2022</c:v>
                </c:pt>
                <c:pt idx="6">
                  <c:v>Прогноз
2022</c:v>
                </c:pt>
              </c:strCache>
            </c:strRef>
          </c:cat>
          <c:val>
            <c:numRef>
              <c:f>Лист2!$B$5:$H$5</c:f>
              <c:numCache>
                <c:formatCode>General</c:formatCode>
                <c:ptCount val="7"/>
                <c:pt idx="0" formatCode="#,##0">
                  <c:v>4.6115449499999999</c:v>
                </c:pt>
                <c:pt idx="2" formatCode="#,##0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9A-4C7F-B71B-1A1010DD1B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8615680"/>
        <c:axId val="98617216"/>
      </c:barChart>
      <c:catAx>
        <c:axId val="986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17216"/>
        <c:crosses val="autoZero"/>
        <c:auto val="1"/>
        <c:lblAlgn val="ctr"/>
        <c:lblOffset val="100"/>
        <c:noMultiLvlLbl val="0"/>
      </c:catAx>
      <c:valAx>
        <c:axId val="986172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15680"/>
        <c:crosses val="autoZero"/>
        <c:crossBetween val="between"/>
      </c:valAx>
      <c:spPr>
        <a:solidFill>
          <a:srgbClr val="8EB3E3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29114219140178E-2"/>
          <c:y val="0.20164157815756639"/>
          <c:w val="0.94814177156171964"/>
          <c:h val="0.696599411246101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863A32-7F68-4F1A-A056-A5C72982125D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474-472B-958B-CE4CE14850A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91E81CB-7765-4096-8A84-0B6DCA8CA409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74-472B-958B-CE4CE14850A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61AC4C-4468-40A8-83BD-55F81D9CBFB0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74-472B-958B-CE4CE14850A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AB0E0EF-8473-4C77-8D66-3C394BC4CF0B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74-472B-958B-CE4CE14850A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89E8892-3AE3-49C3-B4A8-EE939DEC7BEA}" type="VALUE">
                      <a:rPr lang="en-US" sz="18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74-472B-958B-CE4CE14850A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74-472B-958B-CE4CE14850A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74-472B-958B-CE4CE1485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Лист2!$B$2:$J$2</c:f>
              <c:numCache>
                <c:formatCode>General</c:formatCode>
                <c:ptCount val="9"/>
                <c:pt idx="0">
                  <c:v>20.100000000000001</c:v>
                </c:pt>
                <c:pt idx="1">
                  <c:v>16.8</c:v>
                </c:pt>
                <c:pt idx="2">
                  <c:v>13</c:v>
                </c:pt>
                <c:pt idx="3">
                  <c:v>16.7</c:v>
                </c:pt>
                <c:pt idx="4">
                  <c:v>15.1</c:v>
                </c:pt>
                <c:pt idx="5">
                  <c:v>42.3</c:v>
                </c:pt>
                <c:pt idx="6">
                  <c:v>53.6</c:v>
                </c:pt>
                <c:pt idx="7">
                  <c:v>55.6</c:v>
                </c:pt>
                <c:pt idx="8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74-472B-958B-CE4CE1485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3228800"/>
        <c:axId val="113234688"/>
      </c:barChart>
      <c:catAx>
        <c:axId val="1132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234688"/>
        <c:crosses val="autoZero"/>
        <c:auto val="1"/>
        <c:lblAlgn val="ctr"/>
        <c:lblOffset val="100"/>
        <c:noMultiLvlLbl val="0"/>
      </c:catAx>
      <c:valAx>
        <c:axId val="113234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228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88043267766697E-2"/>
          <c:y val="6.0289888096709217E-2"/>
          <c:w val="0.94802391346446657"/>
          <c:h val="0.837773824182854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9-4419-A36F-21FC015F7C3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99-4419-A36F-21FC015F7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Лист2!$B$3:$J$3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Лист2!$B$1:$J$1</c:f>
              <c:numCache>
                <c:formatCode>General</c:formatCode>
                <c:ptCount val="9"/>
                <c:pt idx="0">
                  <c:v>1.9</c:v>
                </c:pt>
                <c:pt idx="1">
                  <c:v>0.6</c:v>
                </c:pt>
                <c:pt idx="2">
                  <c:v>3</c:v>
                </c:pt>
                <c:pt idx="3">
                  <c:v>3.2</c:v>
                </c:pt>
                <c:pt idx="4">
                  <c:v>10.9</c:v>
                </c:pt>
                <c:pt idx="5">
                  <c:v>22</c:v>
                </c:pt>
                <c:pt idx="6">
                  <c:v>30.5</c:v>
                </c:pt>
                <c:pt idx="7">
                  <c:v>27.9</c:v>
                </c:pt>
                <c:pt idx="8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99-4419-A36F-21FC015F7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535488"/>
        <c:axId val="113902336"/>
      </c:barChart>
      <c:catAx>
        <c:axId val="5753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902336"/>
        <c:crosses val="autoZero"/>
        <c:auto val="1"/>
        <c:lblAlgn val="ctr"/>
        <c:lblOffset val="100"/>
        <c:noMultiLvlLbl val="0"/>
      </c:catAx>
      <c:valAx>
        <c:axId val="113902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535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0.11363</cdr:x>
      <cdr:y>0.64252</cdr:y>
    </cdr:from>
    <cdr:to>
      <cdr:x>0.18191</cdr:x>
      <cdr:y>0.69316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F1CCA7-8F5E-433A-83B6-CDD4F0C10643}"/>
            </a:ext>
          </a:extLst>
        </cdr:cNvPr>
        <cdr:cNvSpPr txBox="1"/>
      </cdr:nvSpPr>
      <cdr:spPr>
        <a:xfrm xmlns:a="http://schemas.openxmlformats.org/drawingml/2006/main">
          <a:off x="958700" y="274084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162</a:t>
          </a:r>
        </a:p>
      </cdr:txBody>
    </cdr:sp>
  </cdr:relSizeAnchor>
  <cdr:relSizeAnchor xmlns:cdr="http://schemas.openxmlformats.org/drawingml/2006/chartDrawing">
    <cdr:from>
      <cdr:x>0.24104</cdr:x>
      <cdr:y>0.47468</cdr:y>
    </cdr:from>
    <cdr:to>
      <cdr:x>0.30932</cdr:x>
      <cdr:y>0.52532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122E135-51BB-4996-8D24-589DFF83A190}"/>
            </a:ext>
          </a:extLst>
        </cdr:cNvPr>
        <cdr:cNvSpPr txBox="1"/>
      </cdr:nvSpPr>
      <cdr:spPr>
        <a:xfrm xmlns:a="http://schemas.openxmlformats.org/drawingml/2006/main">
          <a:off x="2033580" y="2024869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890</a:t>
          </a:r>
        </a:p>
      </cdr:txBody>
    </cdr:sp>
  </cdr:relSizeAnchor>
  <cdr:relSizeAnchor xmlns:cdr="http://schemas.openxmlformats.org/drawingml/2006/chartDrawing">
    <cdr:from>
      <cdr:x>0.35261</cdr:x>
      <cdr:y>0.22051</cdr:y>
    </cdr:from>
    <cdr:to>
      <cdr:x>0.45503</cdr:x>
      <cdr:y>0.25427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F2FDCD7-647F-449A-B616-14F9B0D62F74}"/>
            </a:ext>
          </a:extLst>
        </cdr:cNvPr>
        <cdr:cNvSpPr txBox="1"/>
      </cdr:nvSpPr>
      <cdr:spPr>
        <a:xfrm xmlns:a="http://schemas.openxmlformats.org/drawingml/2006/main">
          <a:off x="2974924" y="940644"/>
          <a:ext cx="86409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1 531</a:t>
          </a:r>
        </a:p>
      </cdr:txBody>
    </cdr:sp>
  </cdr:relSizeAnchor>
  <cdr:relSizeAnchor xmlns:cdr="http://schemas.openxmlformats.org/drawingml/2006/chartDrawing">
    <cdr:from>
      <cdr:x>0.47739</cdr:x>
      <cdr:y>0.05554</cdr:y>
    </cdr:from>
    <cdr:to>
      <cdr:x>0.57981</cdr:x>
      <cdr:y>0.10539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06D4BAF-0FB5-4503-8E70-B156D17200E9}"/>
            </a:ext>
          </a:extLst>
        </cdr:cNvPr>
        <cdr:cNvSpPr txBox="1"/>
      </cdr:nvSpPr>
      <cdr:spPr>
        <a:xfrm xmlns:a="http://schemas.openxmlformats.org/drawingml/2006/main">
          <a:off x="4027595" y="236930"/>
          <a:ext cx="864096" cy="212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2 272</a:t>
          </a:r>
        </a:p>
      </cdr:txBody>
    </cdr:sp>
  </cdr:relSizeAnchor>
  <cdr:relSizeAnchor xmlns:cdr="http://schemas.openxmlformats.org/drawingml/2006/chartDrawing">
    <cdr:from>
      <cdr:x>0.60156</cdr:x>
      <cdr:y>0.20363</cdr:y>
    </cdr:from>
    <cdr:to>
      <cdr:x>0.70398</cdr:x>
      <cdr:y>0.25348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0CEF71B-9630-446C-8A50-7BC9553944F9}"/>
            </a:ext>
          </a:extLst>
        </cdr:cNvPr>
        <cdr:cNvSpPr txBox="1"/>
      </cdr:nvSpPr>
      <cdr:spPr>
        <a:xfrm xmlns:a="http://schemas.openxmlformats.org/drawingml/2006/main">
          <a:off x="5075258" y="868636"/>
          <a:ext cx="864096" cy="212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1 762</a:t>
          </a:r>
        </a:p>
      </cdr:txBody>
    </cdr:sp>
  </cdr:relSizeAnchor>
  <cdr:relSizeAnchor xmlns:cdr="http://schemas.openxmlformats.org/drawingml/2006/chartDrawing">
    <cdr:from>
      <cdr:x>0.72681</cdr:x>
      <cdr:y>0.03322</cdr:y>
    </cdr:from>
    <cdr:to>
      <cdr:x>0.82923</cdr:x>
      <cdr:y>0.08306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AA6A8909-8E98-4FF2-B0F9-5CD901C508BE}"/>
            </a:ext>
          </a:extLst>
        </cdr:cNvPr>
        <cdr:cNvSpPr txBox="1"/>
      </cdr:nvSpPr>
      <cdr:spPr>
        <a:xfrm xmlns:a="http://schemas.openxmlformats.org/drawingml/2006/main">
          <a:off x="6131902" y="141703"/>
          <a:ext cx="864096" cy="212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2 364</a:t>
          </a:r>
        </a:p>
      </cdr:txBody>
    </cdr:sp>
  </cdr:relSizeAnchor>
  <cdr:relSizeAnchor xmlns:cdr="http://schemas.openxmlformats.org/drawingml/2006/chartDrawing">
    <cdr:from>
      <cdr:x>0.85618</cdr:x>
      <cdr:y>0.03</cdr:y>
    </cdr:from>
    <cdr:to>
      <cdr:x>0.9586</cdr:x>
      <cdr:y>0.07984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3B491C8A-7EBE-43B9-9B9B-D21A5A17DE3E}"/>
            </a:ext>
          </a:extLst>
        </cdr:cNvPr>
        <cdr:cNvSpPr txBox="1"/>
      </cdr:nvSpPr>
      <cdr:spPr>
        <a:xfrm xmlns:a="http://schemas.openxmlformats.org/drawingml/2006/main">
          <a:off x="7223396" y="127957"/>
          <a:ext cx="864096" cy="212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2 364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0.76064</cdr:x>
      <cdr:y>0.09074</cdr:y>
    </cdr:from>
    <cdr:to>
      <cdr:x>0.8932</cdr:x>
      <cdr:y>0.26585</cdr:y>
    </cdr:to>
    <cdr:sp macro="" textlink="">
      <cdr:nvSpPr>
        <cdr:cNvPr id="2" name="TextBox 12">
          <a:extLst xmlns:a="http://schemas.openxmlformats.org/drawingml/2006/main">
            <a:ext uri="{FF2B5EF4-FFF2-40B4-BE49-F238E27FC236}">
              <a16:creationId xmlns:a16="http://schemas.microsoft.com/office/drawing/2014/main" id="{BF622741-AB1D-4C32-B077-9632A1441B30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8138" y="205228"/>
          <a:ext cx="714210" cy="396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defRPr sz="14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8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+mn-cs"/>
            </a:rPr>
            <a:t>55,6</a:t>
          </a:r>
        </a:p>
      </cdr:txBody>
    </cdr:sp>
  </cdr:relSizeAnchor>
  <cdr:relSizeAnchor xmlns:cdr="http://schemas.openxmlformats.org/drawingml/2006/chartDrawing">
    <cdr:from>
      <cdr:x>0.84638</cdr:x>
      <cdr:y>0.37374</cdr:y>
    </cdr:from>
    <cdr:to>
      <cdr:x>1</cdr:x>
      <cdr:y>0.54884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AED6C9C5-8094-462B-93A9-106ABFC918E7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486" y="845298"/>
          <a:ext cx="784178" cy="396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defRPr sz="14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8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+mn-cs"/>
            </a:rPr>
            <a:t>18,24</a:t>
          </a:r>
        </a:p>
      </cdr:txBody>
    </cdr:sp>
  </cdr:relSizeAnchor>
  <cdr:relSizeAnchor xmlns:cdr="http://schemas.openxmlformats.org/drawingml/2006/chartDrawing">
    <cdr:from>
      <cdr:x>0.89527</cdr:x>
      <cdr:y>0.65454</cdr:y>
    </cdr:from>
    <cdr:to>
      <cdr:x>0.94816</cdr:x>
      <cdr:y>0.89661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AA39F3D-3259-43DD-9F5E-11C736171129}"/>
            </a:ext>
          </a:extLst>
        </cdr:cNvPr>
        <cdr:cNvSpPr/>
      </cdr:nvSpPr>
      <cdr:spPr>
        <a:xfrm xmlns:a="http://schemas.openxmlformats.org/drawingml/2006/main">
          <a:off x="4570053" y="1480388"/>
          <a:ext cx="269985" cy="54749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D48F7E12-E0A5-46CB-BF85-7DA1A8326DC6}" type="datetimeFigureOut">
              <a:rPr lang="ru-RU" smtClean="0"/>
              <a:t>05.03.2022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33D80171-6EB4-4787-9B1C-B81467D28E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53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Факт по ИП согласно данных из отчетов: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2018 = 890 (без НДС) – по результатам проверки отчета </a:t>
            </a:r>
            <a:r>
              <a:rPr lang="ru-RU" u="sng" dirty="0"/>
              <a:t>не приняты затраты = 28 </a:t>
            </a:r>
            <a:r>
              <a:rPr lang="ru-RU" dirty="0"/>
              <a:t>(</a:t>
            </a:r>
            <a:r>
              <a:rPr lang="ru-RU" dirty="0" err="1"/>
              <a:t>скорр</a:t>
            </a:r>
            <a:r>
              <a:rPr lang="ru-RU" dirty="0"/>
              <a:t>. НВВ на 2020),</a:t>
            </a:r>
            <a:r>
              <a:rPr lang="ru-RU" baseline="0" dirty="0"/>
              <a:t> итого 890-28=</a:t>
            </a:r>
            <a:r>
              <a:rPr lang="ru-RU" b="1" baseline="0" dirty="0">
                <a:solidFill>
                  <a:srgbClr val="FF0000"/>
                </a:solidFill>
              </a:rPr>
              <a:t>862</a:t>
            </a:r>
            <a:endParaRPr lang="ru-RU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2019 – отчет по ИП в рамках мониторинга ФАС =792 (ВС)+ 750(ВО) = 1542 – финансирование.</a:t>
            </a:r>
            <a:r>
              <a:rPr lang="ru-RU" baseline="0" dirty="0"/>
              <a:t> Данные по освоению 2019 подтвердить пока не можем (по ППРФ №641 - отчеты в течение 45 </a:t>
            </a:r>
            <a:r>
              <a:rPr lang="ru-RU" baseline="0" dirty="0" err="1"/>
              <a:t>дн</a:t>
            </a:r>
            <a:r>
              <a:rPr lang="ru-RU" baseline="0" dirty="0"/>
              <a:t>. после сдачи бух отчетности).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План 2020 согласно утвержденной ИП (ред. 20.12.2019) = </a:t>
            </a:r>
            <a:r>
              <a:rPr lang="ru-RU" b="1" baseline="0" dirty="0">
                <a:solidFill>
                  <a:srgbClr val="FF0000"/>
                </a:solidFill>
              </a:rPr>
              <a:t>2373.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2</a:t>
            </a:fld>
            <a:endParaRPr lang="ru-RU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5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12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09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13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14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2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80171-6EB4-4787-9B1C-B81467D28E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5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7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6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6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7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2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8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1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9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1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10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2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74">
              <a:defRPr/>
            </a:pPr>
            <a:fld id="{52CE91C8-C59B-4758-BECD-FE0822199321}" type="slidenum">
              <a:rPr lang="ru-RU" sz="1800" kern="0">
                <a:solidFill>
                  <a:sysClr val="windowText" lastClr="000000"/>
                </a:solidFill>
              </a:rPr>
              <a:pPr defTabSz="914174">
                <a:defRPr/>
              </a:pPr>
              <a:t>11</a:t>
            </a:fld>
            <a:endParaRPr lang="ru-RU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1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1311"/>
            <a:ext cx="9144000" cy="5458132"/>
          </a:xfrm>
          <a:prstGeom prst="rect">
            <a:avLst/>
          </a:prstGeom>
        </p:spPr>
      </p:pic>
      <p:sp>
        <p:nvSpPr>
          <p:cNvPr id="9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1610213" y="4334976"/>
            <a:ext cx="5973808" cy="946181"/>
          </a:xfrm>
        </p:spPr>
        <p:txBody>
          <a:bodyPr>
            <a:normAutofit/>
          </a:bodyPr>
          <a:lstStyle>
            <a:lvl1pPr marL="0" indent="0" algn="ctr">
              <a:buNone/>
              <a:defRPr sz="1539" b="0" i="0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39099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10213" y="3600377"/>
            <a:ext cx="5973809" cy="570421"/>
          </a:xfrm>
        </p:spPr>
        <p:txBody>
          <a:bodyPr anchor="t">
            <a:normAutofit/>
          </a:bodyPr>
          <a:lstStyle>
            <a:lvl1pPr algn="ctr">
              <a:defRPr sz="2395" b="1" i="0" baseline="0">
                <a:solidFill>
                  <a:srgbClr val="2439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3" name="Дата 3"/>
          <p:cNvSpPr txBox="1">
            <a:spLocks/>
          </p:cNvSpPr>
          <p:nvPr/>
        </p:nvSpPr>
        <p:spPr>
          <a:xfrm>
            <a:off x="8088372" y="5792270"/>
            <a:ext cx="934966" cy="273748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44AF75-D66A-D947-A327-A8508C018B2A}" type="datetime1">
              <a:rPr lang="ru-RU" sz="1197" smtClean="0">
                <a:solidFill>
                  <a:srgbClr val="243970"/>
                </a:solidFill>
                <a:latin typeface="Arial" charset="0"/>
                <a:ea typeface="Arial" charset="0"/>
                <a:cs typeface="Arial" charset="0"/>
              </a:rPr>
              <a:pPr/>
              <a:t>05.03.2022</a:t>
            </a:fld>
            <a:endParaRPr lang="ru-RU" sz="1368" dirty="0">
              <a:solidFill>
                <a:srgbClr val="24397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7849" y="1136279"/>
            <a:ext cx="966120" cy="85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24836" y="1267992"/>
            <a:ext cx="966120" cy="85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653" y="641771"/>
            <a:ext cx="2458512" cy="18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8152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дин рисунок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>
            <a:extLst>
              <a:ext uri="{FF2B5EF4-FFF2-40B4-BE49-F238E27FC236}">
                <a16:creationId xmlns:a16="http://schemas.microsoft.com/office/drawing/2014/main" id="{81E476E1-EFC3-F04D-A5F8-04B210A3C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8419" y="969577"/>
            <a:ext cx="2002584" cy="5396821"/>
          </a:xfrm>
        </p:spPr>
        <p:txBody>
          <a:bodyPr>
            <a:normAutofit/>
          </a:bodyPr>
          <a:lstStyle>
            <a:lvl1pPr marL="0" indent="0">
              <a:buNone/>
              <a:defRPr sz="1026">
                <a:solidFill>
                  <a:schemeClr val="tx2"/>
                </a:solidFill>
              </a:defRPr>
            </a:lvl1pPr>
            <a:lvl2pPr marL="390997" indent="0">
              <a:buNone/>
              <a:defRPr sz="941">
                <a:solidFill>
                  <a:schemeClr val="tx2"/>
                </a:solidFill>
              </a:defRPr>
            </a:lvl2pPr>
            <a:lvl3pPr marL="781995" indent="0">
              <a:buNone/>
              <a:defRPr sz="898">
                <a:solidFill>
                  <a:schemeClr val="tx2"/>
                </a:solidFill>
              </a:defRPr>
            </a:lvl3pPr>
            <a:lvl4pPr marL="1172992" indent="0">
              <a:buNone/>
              <a:defRPr sz="855">
                <a:solidFill>
                  <a:schemeClr val="tx2"/>
                </a:solidFill>
              </a:defRPr>
            </a:lvl4pPr>
            <a:lvl5pPr>
              <a:defRPr sz="85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D6B3133-F30C-4846-83FB-2575D9DA53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225" y="969577"/>
            <a:ext cx="6250776" cy="5396821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22" y="-171400"/>
            <a:ext cx="1258070" cy="951181"/>
          </a:xfrm>
          <a:prstGeom prst="rect">
            <a:avLst/>
          </a:prstGeom>
        </p:spPr>
      </p:pic>
      <p:sp>
        <p:nvSpPr>
          <p:cNvPr id="9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276632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>
            <a:extLst>
              <a:ext uri="{FF2B5EF4-FFF2-40B4-BE49-F238E27FC236}">
                <a16:creationId xmlns:a16="http://schemas.microsoft.com/office/drawing/2014/main" id="{81E476E1-EFC3-F04D-A5F8-04B210A3C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8419" y="969578"/>
            <a:ext cx="2002584" cy="5396820"/>
          </a:xfrm>
        </p:spPr>
        <p:txBody>
          <a:bodyPr>
            <a:normAutofit/>
          </a:bodyPr>
          <a:lstStyle>
            <a:lvl1pPr marL="0" indent="0">
              <a:buNone/>
              <a:defRPr sz="1026">
                <a:solidFill>
                  <a:schemeClr val="tx2"/>
                </a:solidFill>
              </a:defRPr>
            </a:lvl1pPr>
            <a:lvl2pPr marL="390997" indent="0">
              <a:buNone/>
              <a:defRPr sz="941">
                <a:solidFill>
                  <a:schemeClr val="tx2"/>
                </a:solidFill>
              </a:defRPr>
            </a:lvl2pPr>
            <a:lvl3pPr marL="781995" indent="0">
              <a:buNone/>
              <a:defRPr sz="898">
                <a:solidFill>
                  <a:schemeClr val="tx2"/>
                </a:solidFill>
              </a:defRPr>
            </a:lvl3pPr>
            <a:lvl4pPr marL="1172992" indent="0">
              <a:buNone/>
              <a:defRPr sz="855">
                <a:solidFill>
                  <a:schemeClr val="tx2"/>
                </a:solidFill>
              </a:defRPr>
            </a:lvl4pPr>
            <a:lvl5pPr>
              <a:defRPr sz="85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иаграмма 5">
            <a:extLst>
              <a:ext uri="{FF2B5EF4-FFF2-40B4-BE49-F238E27FC236}">
                <a16:creationId xmlns:a16="http://schemas.microsoft.com/office/drawing/2014/main" id="{EBAC8FAC-2841-3842-AF0E-BE5D8805457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225" y="969578"/>
            <a:ext cx="6250776" cy="5396821"/>
          </a:xfrm>
        </p:spPr>
        <p:txBody>
          <a:bodyPr/>
          <a:lstStyle/>
          <a:p>
            <a:r>
              <a:rPr lang="ru-RU" dirty="0"/>
              <a:t>Вставка диаграммы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8408189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939" y="-102601"/>
            <a:ext cx="1131814" cy="8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332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иаграмма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>
            <a:extLst>
              <a:ext uri="{FF2B5EF4-FFF2-40B4-BE49-F238E27FC236}">
                <a16:creationId xmlns:a16="http://schemas.microsoft.com/office/drawing/2014/main" id="{81E476E1-EFC3-F04D-A5F8-04B210A3C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8419" y="969578"/>
            <a:ext cx="2002584" cy="5396820"/>
          </a:xfrm>
        </p:spPr>
        <p:txBody>
          <a:bodyPr>
            <a:normAutofit/>
          </a:bodyPr>
          <a:lstStyle>
            <a:lvl1pPr marL="0" indent="0">
              <a:buNone/>
              <a:defRPr sz="1026">
                <a:solidFill>
                  <a:schemeClr val="tx2"/>
                </a:solidFill>
              </a:defRPr>
            </a:lvl1pPr>
            <a:lvl2pPr marL="390997" indent="0">
              <a:buNone/>
              <a:defRPr sz="941">
                <a:solidFill>
                  <a:schemeClr val="tx2"/>
                </a:solidFill>
              </a:defRPr>
            </a:lvl2pPr>
            <a:lvl3pPr marL="781995" indent="0">
              <a:buNone/>
              <a:defRPr sz="898">
                <a:solidFill>
                  <a:schemeClr val="tx2"/>
                </a:solidFill>
              </a:defRPr>
            </a:lvl3pPr>
            <a:lvl4pPr marL="1172992" indent="0">
              <a:buNone/>
              <a:defRPr sz="855">
                <a:solidFill>
                  <a:schemeClr val="tx2"/>
                </a:solidFill>
              </a:defRPr>
            </a:lvl4pPr>
            <a:lvl5pPr>
              <a:defRPr sz="85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иаграмма 5">
            <a:extLst>
              <a:ext uri="{FF2B5EF4-FFF2-40B4-BE49-F238E27FC236}">
                <a16:creationId xmlns:a16="http://schemas.microsoft.com/office/drawing/2014/main" id="{EBAC8FAC-2841-3842-AF0E-BE5D8805457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4225" y="969578"/>
            <a:ext cx="6250776" cy="5396821"/>
          </a:xfrm>
        </p:spPr>
        <p:txBody>
          <a:bodyPr/>
          <a:lstStyle/>
          <a:p>
            <a:r>
              <a:rPr lang="ru-RU" dirty="0"/>
              <a:t>Вставка диаграммы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22" y="-171400"/>
            <a:ext cx="1258070" cy="951181"/>
          </a:xfrm>
          <a:prstGeom prst="rect">
            <a:avLst/>
          </a:prstGeom>
        </p:spPr>
      </p:pic>
      <p:sp>
        <p:nvSpPr>
          <p:cNvPr id="10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914306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939" y="-102601"/>
            <a:ext cx="1131814" cy="8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7667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22" y="-171400"/>
            <a:ext cx="1258070" cy="951181"/>
          </a:xfrm>
          <a:prstGeom prst="rect">
            <a:avLst/>
          </a:prstGeom>
        </p:spPr>
      </p:pic>
      <p:sp>
        <p:nvSpPr>
          <p:cNvPr id="7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5985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AF8BD1-C2FA-6B4B-B405-BA72A7D29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490617" y="2743489"/>
            <a:ext cx="4576532" cy="208966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B78D52C-E2B9-7D4B-8598-1C6D05B9B0BD}"/>
              </a:ext>
            </a:extLst>
          </p:cNvPr>
          <p:cNvSpPr/>
          <p:nvPr/>
        </p:nvSpPr>
        <p:spPr>
          <a:xfrm>
            <a:off x="384225" y="1600008"/>
            <a:ext cx="4742389" cy="2317846"/>
          </a:xfrm>
          <a:prstGeom prst="rect">
            <a:avLst/>
          </a:prstGeom>
          <a:solidFill>
            <a:srgbClr val="24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 dirty="0">
              <a:solidFill>
                <a:prstClr val="white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5015124-AAC1-6849-947F-6DD2CBAD62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268208" y="3555021"/>
            <a:ext cx="1340523" cy="12781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277E136-04F4-D44C-B045-B909A7A7C8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7809789" y="3923406"/>
            <a:ext cx="968994" cy="909743"/>
          </a:xfrm>
          <a:prstGeom prst="rect">
            <a:avLst/>
          </a:prstGeom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1EC3EB1-F8F8-7C45-8E4F-769FF10284E0}"/>
              </a:ext>
            </a:extLst>
          </p:cNvPr>
          <p:cNvCxnSpPr/>
          <p:nvPr/>
        </p:nvCxnSpPr>
        <p:spPr>
          <a:xfrm flipH="1">
            <a:off x="6268208" y="3381602"/>
            <a:ext cx="1340523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5B7D52B-9DB6-EB45-A572-CCD835AE528C}"/>
              </a:ext>
            </a:extLst>
          </p:cNvPr>
          <p:cNvCxnSpPr/>
          <p:nvPr/>
        </p:nvCxnSpPr>
        <p:spPr>
          <a:xfrm flipH="1">
            <a:off x="7809789" y="3823151"/>
            <a:ext cx="968994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DE8D2C9-BFE3-4843-B624-8C2CE6E4D58F}"/>
              </a:ext>
            </a:extLst>
          </p:cNvPr>
          <p:cNvCxnSpPr/>
          <p:nvPr/>
        </p:nvCxnSpPr>
        <p:spPr>
          <a:xfrm flipH="1">
            <a:off x="1478005" y="4937153"/>
            <a:ext cx="7300778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Текст 2">
            <a:extLst>
              <a:ext uri="{FF2B5EF4-FFF2-40B4-BE49-F238E27FC236}">
                <a16:creationId xmlns:a16="http://schemas.microsoft.com/office/drawing/2014/main" id="{942F8EFB-40F6-AB46-942B-792A4DD3A6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096" y="1790109"/>
            <a:ext cx="4318792" cy="1932683"/>
          </a:xfrm>
        </p:spPr>
        <p:txBody>
          <a:bodyPr>
            <a:normAutofit/>
          </a:bodyPr>
          <a:lstStyle>
            <a:lvl1pPr marL="0" indent="0">
              <a:buNone/>
              <a:defRPr sz="1368">
                <a:solidFill>
                  <a:schemeClr val="bg2"/>
                </a:solidFill>
              </a:defRPr>
            </a:lvl1pPr>
            <a:lvl2pPr marL="390997" indent="0">
              <a:buNone/>
              <a:defRPr sz="1197">
                <a:solidFill>
                  <a:schemeClr val="bg2"/>
                </a:solidFill>
              </a:defRPr>
            </a:lvl2pPr>
            <a:lvl3pPr>
              <a:defRPr sz="1026">
                <a:solidFill>
                  <a:schemeClr val="bg2"/>
                </a:solidFill>
              </a:defRPr>
            </a:lvl3pPr>
            <a:lvl4pPr>
              <a:defRPr sz="941">
                <a:solidFill>
                  <a:schemeClr val="bg2"/>
                </a:solidFill>
              </a:defRPr>
            </a:lvl4pPr>
            <a:lvl5pPr>
              <a:defRPr sz="941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Контакты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939" y="-102601"/>
            <a:ext cx="1131814" cy="85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59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AF8BD1-C2FA-6B4B-B405-BA72A7D29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1490617" y="2743489"/>
            <a:ext cx="4576532" cy="208966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B78D52C-E2B9-7D4B-8598-1C6D05B9B0BD}"/>
              </a:ext>
            </a:extLst>
          </p:cNvPr>
          <p:cNvSpPr/>
          <p:nvPr/>
        </p:nvSpPr>
        <p:spPr>
          <a:xfrm>
            <a:off x="384225" y="1600008"/>
            <a:ext cx="4742389" cy="2317846"/>
          </a:xfrm>
          <a:prstGeom prst="rect">
            <a:avLst/>
          </a:prstGeom>
          <a:solidFill>
            <a:srgbClr val="2439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39" dirty="0">
              <a:solidFill>
                <a:prstClr val="white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5015124-AAC1-6849-947F-6DD2CBAD62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268208" y="3555021"/>
            <a:ext cx="1340523" cy="12781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277E136-04F4-D44C-B045-B909A7A7C8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7809789" y="3923406"/>
            <a:ext cx="968994" cy="909743"/>
          </a:xfrm>
          <a:prstGeom prst="rect">
            <a:avLst/>
          </a:prstGeom>
        </p:spPr>
      </p:pic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1EC3EB1-F8F8-7C45-8E4F-769FF10284E0}"/>
              </a:ext>
            </a:extLst>
          </p:cNvPr>
          <p:cNvCxnSpPr/>
          <p:nvPr/>
        </p:nvCxnSpPr>
        <p:spPr>
          <a:xfrm flipH="1">
            <a:off x="6268208" y="3381602"/>
            <a:ext cx="1340523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55B7D52B-9DB6-EB45-A572-CCD835AE528C}"/>
              </a:ext>
            </a:extLst>
          </p:cNvPr>
          <p:cNvCxnSpPr/>
          <p:nvPr/>
        </p:nvCxnSpPr>
        <p:spPr>
          <a:xfrm flipH="1">
            <a:off x="7809789" y="3823151"/>
            <a:ext cx="968994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6DE8D2C9-BFE3-4843-B624-8C2CE6E4D58F}"/>
              </a:ext>
            </a:extLst>
          </p:cNvPr>
          <p:cNvCxnSpPr/>
          <p:nvPr/>
        </p:nvCxnSpPr>
        <p:spPr>
          <a:xfrm flipH="1">
            <a:off x="1478005" y="4937153"/>
            <a:ext cx="7300778" cy="0"/>
          </a:xfrm>
          <a:prstGeom prst="line">
            <a:avLst/>
          </a:prstGeom>
          <a:ln>
            <a:solidFill>
              <a:srgbClr val="1074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Текст 2">
            <a:extLst>
              <a:ext uri="{FF2B5EF4-FFF2-40B4-BE49-F238E27FC236}">
                <a16:creationId xmlns:a16="http://schemas.microsoft.com/office/drawing/2014/main" id="{942F8EFB-40F6-AB46-942B-792A4DD3A6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096" y="1790109"/>
            <a:ext cx="4318792" cy="1932683"/>
          </a:xfrm>
        </p:spPr>
        <p:txBody>
          <a:bodyPr>
            <a:normAutofit/>
          </a:bodyPr>
          <a:lstStyle>
            <a:lvl1pPr marL="0" indent="0">
              <a:buNone/>
              <a:defRPr sz="1368">
                <a:solidFill>
                  <a:schemeClr val="bg2"/>
                </a:solidFill>
              </a:defRPr>
            </a:lvl1pPr>
            <a:lvl2pPr marL="390997" indent="0">
              <a:buNone/>
              <a:defRPr sz="1197">
                <a:solidFill>
                  <a:schemeClr val="bg2"/>
                </a:solidFill>
              </a:defRPr>
            </a:lvl2pPr>
            <a:lvl3pPr>
              <a:defRPr sz="1026">
                <a:solidFill>
                  <a:schemeClr val="bg2"/>
                </a:solidFill>
              </a:defRPr>
            </a:lvl3pPr>
            <a:lvl4pPr>
              <a:defRPr sz="941">
                <a:solidFill>
                  <a:schemeClr val="bg2"/>
                </a:solidFill>
              </a:defRPr>
            </a:lvl4pPr>
            <a:lvl5pPr>
              <a:defRPr sz="941">
                <a:solidFill>
                  <a:schemeClr val="bg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22" y="-171400"/>
            <a:ext cx="1258070" cy="9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651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59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438AE745-EB15-BB4D-B9A5-44AD1CA65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0999" y="1600009"/>
            <a:ext cx="5204002" cy="2384890"/>
          </a:xfrm>
        </p:spPr>
        <p:txBody>
          <a:bodyPr>
            <a:normAutofit/>
          </a:bodyPr>
          <a:lstStyle>
            <a:lvl1pPr marL="0" indent="0">
              <a:buNone/>
              <a:defRPr sz="171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33C227FC-A1B2-534D-AB08-4BCC02348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0998" y="4147636"/>
            <a:ext cx="4735601" cy="1110357"/>
          </a:xfrm>
        </p:spPr>
        <p:txBody>
          <a:bodyPr>
            <a:noAutofit/>
          </a:bodyPr>
          <a:lstStyle>
            <a:lvl1pPr marL="0" indent="0">
              <a:buNone/>
              <a:defRPr sz="1197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61789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20264" y="325475"/>
            <a:ext cx="5970739" cy="693659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FE66EB32-5E1C-0348-BFC6-91D09148A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225" y="1600008"/>
            <a:ext cx="8406777" cy="4572480"/>
          </a:xfrm>
        </p:spPr>
        <p:txBody>
          <a:bodyPr>
            <a:normAutofit/>
          </a:bodyPr>
          <a:lstStyle>
            <a:lvl1pPr marL="293248" indent="-293248">
              <a:buFont typeface="+mj-lt"/>
              <a:buAutoNum type="arabicPeriod"/>
              <a:defRPr sz="1368"/>
            </a:lvl1pPr>
            <a:lvl2pPr marL="684246" indent="-293248">
              <a:buFont typeface="+mj-lt"/>
              <a:buAutoNum type="arabicPeriod"/>
              <a:defRPr sz="1368"/>
            </a:lvl2pPr>
            <a:lvl3pPr marL="1075243" indent="-293248">
              <a:buFont typeface="+mj-lt"/>
              <a:buAutoNum type="arabicPeriod"/>
              <a:defRPr sz="1368"/>
            </a:lvl3pPr>
            <a:lvl4pPr marL="1466240" indent="-293248">
              <a:buFont typeface="+mj-lt"/>
              <a:buAutoNum type="arabicPeriod"/>
              <a:defRPr sz="1368"/>
            </a:lvl4pPr>
            <a:lvl5pPr marL="1857238" indent="-293248">
              <a:buFont typeface="+mj-lt"/>
              <a:buAutoNum type="arabicPeriod"/>
              <a:defRPr sz="1368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630096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азвание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79918E08-1E2F-A94C-ABE4-CD889AB4E0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225" y="1600008"/>
            <a:ext cx="5172775" cy="3657984"/>
          </a:xfrm>
        </p:spPr>
        <p:txBody>
          <a:bodyPr>
            <a:normAutofit/>
          </a:bodyPr>
          <a:lstStyle>
            <a:lvl1pPr marL="0" indent="0">
              <a:buNone/>
              <a:defRPr sz="2395" b="1"/>
            </a:lvl1pPr>
            <a:lvl2pPr marL="390997" indent="0">
              <a:buNone/>
              <a:defRPr sz="2395" b="1"/>
            </a:lvl2pPr>
            <a:lvl3pPr marL="781995" indent="0">
              <a:buNone/>
              <a:defRPr sz="2395" b="1"/>
            </a:lvl3pPr>
            <a:lvl4pPr marL="1172992" indent="0">
              <a:buNone/>
              <a:defRPr sz="2395" b="1"/>
            </a:lvl4pPr>
            <a:lvl5pPr marL="1563990" indent="0">
              <a:buNone/>
              <a:defRPr sz="2395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393979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863276" y="3760697"/>
            <a:ext cx="7412223" cy="964766"/>
          </a:xfrm>
        </p:spPr>
        <p:txBody>
          <a:bodyPr>
            <a:normAutofit/>
          </a:bodyPr>
          <a:lstStyle>
            <a:lvl1pPr marL="0" indent="0" algn="ctr">
              <a:buNone/>
              <a:defRPr sz="1539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9099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63276" y="3002034"/>
            <a:ext cx="7412223" cy="570421"/>
          </a:xfrm>
        </p:spPr>
        <p:txBody>
          <a:bodyPr anchor="t">
            <a:normAutofit/>
          </a:bodyPr>
          <a:lstStyle>
            <a:lvl1pPr algn="ctr">
              <a:defRPr sz="2395" b="1" i="0" baseline="0">
                <a:solidFill>
                  <a:srgbClr val="24397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5" name="Дата 3"/>
          <p:cNvSpPr txBox="1">
            <a:spLocks/>
          </p:cNvSpPr>
          <p:nvPr/>
        </p:nvSpPr>
        <p:spPr>
          <a:xfrm>
            <a:off x="7808016" y="5654015"/>
            <a:ext cx="934966" cy="273748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44AF75-D66A-D947-A327-A8508C018B2A}" type="datetime1">
              <a:rPr lang="ru-RU" sz="1197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/>
              <a:t>05.03.2022</a:t>
            </a:fld>
            <a:endParaRPr lang="ru-RU" sz="1368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Дата 3"/>
          <p:cNvSpPr txBox="1">
            <a:spLocks/>
          </p:cNvSpPr>
          <p:nvPr/>
        </p:nvSpPr>
        <p:spPr>
          <a:xfrm>
            <a:off x="578323" y="5517141"/>
            <a:ext cx="1648278" cy="273748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97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</a:t>
            </a:r>
            <a:r>
              <a:rPr lang="en-US" sz="1197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.rosvodokanal.ru </a:t>
            </a:r>
            <a:endParaRPr lang="ru-RU" sz="1368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826" y="-202536"/>
            <a:ext cx="3755124" cy="28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1980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507934" y="2791722"/>
            <a:ext cx="5541242" cy="898523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buNone/>
              <a:defRPr sz="2300" b="1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ru-RU" dirty="0"/>
              <a:t>ЗАГОЛОВОК ПРЕЗЕНТАЦИИ</a:t>
            </a:r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554111" y="3918205"/>
            <a:ext cx="3094273" cy="1208873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buNone/>
              <a:defRPr sz="1100" b="1">
                <a:latin typeface="+mn-lt"/>
              </a:defRPr>
            </a:lvl1pPr>
          </a:lstStyle>
          <a:p>
            <a:pPr lvl="0"/>
            <a:r>
              <a:rPr lang="ru-RU" dirty="0"/>
              <a:t>ФИО</a:t>
            </a:r>
            <a:endParaRPr lang="uk-UA" dirty="0"/>
          </a:p>
        </p:txBody>
      </p:sp>
      <p:sp>
        <p:nvSpPr>
          <p:cNvPr id="12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3817198" y="3918204"/>
            <a:ext cx="1247399" cy="2945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buNone/>
              <a:defRPr sz="1100" b="1">
                <a:latin typeface="+mn-lt"/>
              </a:defRPr>
            </a:lvl1pPr>
          </a:lstStyle>
          <a:p>
            <a:pPr lvl="0"/>
            <a:r>
              <a:rPr lang="ru-RU" dirty="0"/>
              <a:t>Дата</a:t>
            </a:r>
            <a:endParaRPr lang="uk-UA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4109" y="6172048"/>
            <a:ext cx="1970385" cy="294525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spcBef>
                <a:spcPts val="0"/>
              </a:spcBef>
              <a:buNone/>
              <a:defRPr sz="1100" b="1">
                <a:solidFill>
                  <a:srgbClr val="0071BB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www.rosvodokanal.ru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775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40" y="469752"/>
            <a:ext cx="492596" cy="336689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buNone/>
              <a:defRPr sz="1800" b="1">
                <a:solidFill>
                  <a:srgbClr val="0071BB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uk-UA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1063" y="469752"/>
            <a:ext cx="6193174" cy="336689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buNone/>
              <a:defRPr sz="1800" b="1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  <a:endParaRPr lang="uk-UA" dirty="0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2570826" y="806441"/>
            <a:ext cx="6459805" cy="336689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buNone/>
              <a:defRPr sz="1100" b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/>
              <a:t>Подзаголовок слайда</a:t>
            </a:r>
            <a:endParaRPr lang="uk-UA" dirty="0"/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92805" y="1534994"/>
            <a:ext cx="8204973" cy="336689"/>
          </a:xfrm>
          <a:prstGeom prst="rect">
            <a:avLst/>
          </a:prstGeom>
        </p:spPr>
        <p:txBody>
          <a:bodyPr lIns="80147" tIns="40074" rIns="80147" bIns="40074"/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uk-UA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77245" y="2067613"/>
            <a:ext cx="8204973" cy="914349"/>
          </a:xfrm>
          <a:prstGeom prst="rect">
            <a:avLst/>
          </a:prstGeom>
        </p:spPr>
        <p:txBody>
          <a:bodyPr lIns="80147" tIns="40074" rIns="80147" bIns="40074"/>
          <a:lstStyle>
            <a:lvl1pPr marL="250460" indent="-250460">
              <a:spcBef>
                <a:spcPts val="0"/>
              </a:spcBef>
              <a:spcAft>
                <a:spcPts val="526"/>
              </a:spcAft>
              <a:buFontTx/>
              <a:buBlip>
                <a:blip r:embed="rId2"/>
              </a:buBlip>
              <a:defRPr sz="1200" b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742819" indent="-285700">
              <a:spcBef>
                <a:spcPts val="0"/>
              </a:spcBef>
              <a:spcAft>
                <a:spcPts val="526"/>
              </a:spcAft>
              <a:buFontTx/>
              <a:buBlip>
                <a:blip r:embed="rId2"/>
              </a:buBlip>
              <a:defRPr sz="1100">
                <a:latin typeface="+mn-lt"/>
                <a:ea typeface="Verdana" pitchFamily="34" charset="0"/>
                <a:cs typeface="Verdana" pitchFamily="34" charset="0"/>
              </a:defRPr>
            </a:lvl2pPr>
            <a:lvl3pPr marL="1142798" indent="-228560">
              <a:spcBef>
                <a:spcPts val="0"/>
              </a:spcBef>
              <a:spcAft>
                <a:spcPts val="526"/>
              </a:spcAft>
              <a:buFontTx/>
              <a:buBlip>
                <a:blip r:embed="rId2"/>
              </a:buBlip>
              <a:defRPr sz="1100">
                <a:latin typeface="+mn-lt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ru-RU" dirty="0"/>
              <a:t>Текст список уровень 1</a:t>
            </a:r>
          </a:p>
          <a:p>
            <a:pPr lvl="1"/>
            <a:r>
              <a:rPr lang="ru-RU" sz="1100" dirty="0"/>
              <a:t>Текст список уровень 2</a:t>
            </a:r>
          </a:p>
          <a:p>
            <a:pPr lvl="2"/>
            <a:r>
              <a:rPr lang="ru-RU" sz="1100" dirty="0"/>
              <a:t>Текст список уровень 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1496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123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2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573"/>
            <a:ext cx="9491789" cy="6991729"/>
          </a:xfrm>
          <a:prstGeom prst="rect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1728552" y="2908759"/>
            <a:ext cx="5973808" cy="964766"/>
          </a:xfrm>
        </p:spPr>
        <p:txBody>
          <a:bodyPr>
            <a:normAutofit/>
          </a:bodyPr>
          <a:lstStyle>
            <a:lvl1pPr marL="0" indent="0" algn="ctr">
              <a:buNone/>
              <a:defRPr sz="1539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9099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28553" y="1999597"/>
            <a:ext cx="5973809" cy="570421"/>
          </a:xfrm>
        </p:spPr>
        <p:txBody>
          <a:bodyPr anchor="t">
            <a:normAutofit/>
          </a:bodyPr>
          <a:lstStyle>
            <a:lvl1pPr algn="ctr">
              <a:defRPr sz="2395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5" name="Дата 3"/>
          <p:cNvSpPr txBox="1">
            <a:spLocks/>
          </p:cNvSpPr>
          <p:nvPr/>
        </p:nvSpPr>
        <p:spPr>
          <a:xfrm>
            <a:off x="7702361" y="5654015"/>
            <a:ext cx="934966" cy="273748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44AF75-D66A-D947-A327-A8508C018B2A}" type="datetime1">
              <a:rPr lang="ru-RU" sz="1197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/>
              <a:t>05.03.2022</a:t>
            </a:fld>
            <a:endParaRPr lang="ru-RU" sz="1368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Дата 3"/>
          <p:cNvSpPr txBox="1">
            <a:spLocks/>
          </p:cNvSpPr>
          <p:nvPr/>
        </p:nvSpPr>
        <p:spPr>
          <a:xfrm>
            <a:off x="711451" y="5517141"/>
            <a:ext cx="1648278" cy="273748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97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</a:t>
            </a:r>
            <a:r>
              <a:rPr lang="en-US" sz="1197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.rosvodokanal.ru </a:t>
            </a:r>
            <a:endParaRPr lang="ru-RU" sz="1368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46" y="-202872"/>
            <a:ext cx="2761888" cy="20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132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idx="11" hasCustomPrompt="1"/>
          </p:nvPr>
        </p:nvSpPr>
        <p:spPr>
          <a:xfrm>
            <a:off x="3524091" y="2919533"/>
            <a:ext cx="4023075" cy="964766"/>
          </a:xfrm>
        </p:spPr>
        <p:txBody>
          <a:bodyPr>
            <a:normAutofit/>
          </a:bodyPr>
          <a:lstStyle>
            <a:lvl1pPr marL="0" indent="0">
              <a:buNone/>
              <a:defRPr sz="1539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90997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781995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17299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56399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195498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34598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273698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12798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4091" y="2010371"/>
            <a:ext cx="4023077" cy="570421"/>
          </a:xfrm>
        </p:spPr>
        <p:txBody>
          <a:bodyPr anchor="t">
            <a:normAutofit/>
          </a:bodyPr>
          <a:lstStyle>
            <a:lvl1pPr>
              <a:defRPr sz="2395" b="1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5" name="Дата 3"/>
          <p:cNvSpPr txBox="1">
            <a:spLocks/>
          </p:cNvSpPr>
          <p:nvPr/>
        </p:nvSpPr>
        <p:spPr>
          <a:xfrm>
            <a:off x="7886912" y="5664789"/>
            <a:ext cx="934966" cy="273748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44AF75-D66A-D947-A327-A8508C018B2A}" type="datetime1">
              <a:rPr lang="ru-RU" sz="1197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/>
              <a:t>05.03.2022</a:t>
            </a:fld>
            <a:endParaRPr lang="ru-RU" sz="1368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Дата 3"/>
          <p:cNvSpPr txBox="1">
            <a:spLocks/>
          </p:cNvSpPr>
          <p:nvPr/>
        </p:nvSpPr>
        <p:spPr>
          <a:xfrm>
            <a:off x="3524091" y="5527915"/>
            <a:ext cx="1648278" cy="273748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97" baseline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</a:t>
            </a:r>
            <a:r>
              <a:rPr lang="en-US" sz="1197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.rosvodokanal.ru </a:t>
            </a:r>
            <a:endParaRPr lang="ru-RU" sz="1368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286" y="-224967"/>
            <a:ext cx="2761888" cy="20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9217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71940B2-496D-114E-B335-89C7138EB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225" y="926485"/>
            <a:ext cx="4126000" cy="5439913"/>
          </a:xfrm>
        </p:spPr>
        <p:txBody>
          <a:bodyPr>
            <a:normAutofit/>
          </a:bodyPr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>
              <a:defRPr sz="1026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7AD1C391-6C72-BE48-84F8-69A76A4AB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3775" y="926485"/>
            <a:ext cx="4157227" cy="5439913"/>
          </a:xfrm>
        </p:spPr>
        <p:txBody>
          <a:bodyPr>
            <a:normAutofit/>
          </a:bodyPr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>
              <a:defRPr sz="1026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22" y="-171400"/>
            <a:ext cx="1258070" cy="951181"/>
          </a:xfrm>
          <a:prstGeom prst="rect">
            <a:avLst/>
          </a:prstGeom>
        </p:spPr>
      </p:pic>
      <p:sp>
        <p:nvSpPr>
          <p:cNvPr id="11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208735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71940B2-496D-114E-B335-89C7138EB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4225" y="926485"/>
            <a:ext cx="4126000" cy="5439913"/>
          </a:xfrm>
        </p:spPr>
        <p:txBody>
          <a:bodyPr>
            <a:normAutofit/>
          </a:bodyPr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>
              <a:defRPr sz="1026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7AD1C391-6C72-BE48-84F8-69A76A4AB2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3775" y="926485"/>
            <a:ext cx="4157227" cy="5439913"/>
          </a:xfrm>
        </p:spPr>
        <p:txBody>
          <a:bodyPr>
            <a:normAutofit/>
          </a:bodyPr>
          <a:lstStyle>
            <a:lvl1pPr marL="0" indent="0">
              <a:buNone/>
              <a:defRPr sz="1368"/>
            </a:lvl1pPr>
            <a:lvl2pPr marL="390997" indent="0">
              <a:buNone/>
              <a:defRPr sz="1197"/>
            </a:lvl2pPr>
            <a:lvl3pPr>
              <a:defRPr sz="1026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939" y="-102601"/>
            <a:ext cx="1131814" cy="855723"/>
          </a:xfrm>
          <a:prstGeom prst="rect">
            <a:avLst/>
          </a:prstGeom>
        </p:spPr>
      </p:pic>
      <p:sp>
        <p:nvSpPr>
          <p:cNvPr id="11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539244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 и рисунок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8232D8BF-0423-3140-9164-3A4B3D7B7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775" y="926485"/>
            <a:ext cx="3079227" cy="5439913"/>
          </a:xfrm>
        </p:spPr>
        <p:txBody>
          <a:bodyPr>
            <a:normAutofit/>
          </a:bodyPr>
          <a:lstStyle>
            <a:lvl1pPr marL="0" indent="0">
              <a:buNone/>
              <a:defRPr sz="1539"/>
            </a:lvl1pPr>
            <a:lvl2pPr marL="390997" indent="0">
              <a:buNone/>
              <a:defRPr sz="1368"/>
            </a:lvl2pPr>
            <a:lvl3pPr>
              <a:defRPr sz="1026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E0A1D892-D414-C949-976D-E2DE349CA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225" y="926485"/>
            <a:ext cx="5172775" cy="4331508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0FEFD935-500E-A740-B98D-C60176D47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225" y="5420730"/>
            <a:ext cx="5172775" cy="945669"/>
          </a:xfrm>
        </p:spPr>
        <p:txBody>
          <a:bodyPr>
            <a:noAutofit/>
          </a:bodyPr>
          <a:lstStyle>
            <a:lvl1pPr marL="0" indent="0">
              <a:buNone/>
              <a:defRPr sz="1026">
                <a:solidFill>
                  <a:schemeClr val="tx2"/>
                </a:solidFill>
              </a:defRPr>
            </a:lvl1pPr>
            <a:lvl2pPr marL="390997" indent="0">
              <a:buNone/>
              <a:defRPr sz="941">
                <a:solidFill>
                  <a:schemeClr val="tx2"/>
                </a:solidFill>
              </a:defRPr>
            </a:lvl2pPr>
            <a:lvl3pPr marL="781995" indent="0">
              <a:buNone/>
              <a:defRPr sz="898">
                <a:solidFill>
                  <a:schemeClr val="tx2"/>
                </a:solidFill>
              </a:defRPr>
            </a:lvl3pPr>
            <a:lvl4pPr marL="1172992" indent="0">
              <a:buNone/>
              <a:defRPr sz="855"/>
            </a:lvl4pPr>
            <a:lvl5pPr marL="1563990" indent="0">
              <a:buNone/>
              <a:defRPr sz="85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939" y="-102601"/>
            <a:ext cx="1131814" cy="855723"/>
          </a:xfrm>
          <a:prstGeom prst="rect">
            <a:avLst/>
          </a:prstGeom>
        </p:spPr>
      </p:pic>
      <p:sp>
        <p:nvSpPr>
          <p:cNvPr id="12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1317154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и рисунок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8232D8BF-0423-3140-9164-3A4B3D7B7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1775" y="926485"/>
            <a:ext cx="3079227" cy="5439913"/>
          </a:xfrm>
        </p:spPr>
        <p:txBody>
          <a:bodyPr>
            <a:normAutofit/>
          </a:bodyPr>
          <a:lstStyle>
            <a:lvl1pPr marL="0" indent="0">
              <a:buNone/>
              <a:defRPr sz="1539"/>
            </a:lvl1pPr>
            <a:lvl2pPr marL="390997" indent="0">
              <a:buNone/>
              <a:defRPr sz="1368"/>
            </a:lvl2pPr>
            <a:lvl3pPr>
              <a:defRPr sz="1026"/>
            </a:lvl3pPr>
            <a:lvl4pPr>
              <a:defRPr sz="941"/>
            </a:lvl4pPr>
            <a:lvl5pPr>
              <a:defRPr sz="94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Рисунок 3">
            <a:extLst>
              <a:ext uri="{FF2B5EF4-FFF2-40B4-BE49-F238E27FC236}">
                <a16:creationId xmlns:a16="http://schemas.microsoft.com/office/drawing/2014/main" id="{E0A1D892-D414-C949-976D-E2DE349CA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225" y="926485"/>
            <a:ext cx="5172775" cy="4331508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0FEFD935-500E-A740-B98D-C60176D47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225" y="5420730"/>
            <a:ext cx="5172775" cy="945669"/>
          </a:xfrm>
        </p:spPr>
        <p:txBody>
          <a:bodyPr>
            <a:noAutofit/>
          </a:bodyPr>
          <a:lstStyle>
            <a:lvl1pPr marL="0" indent="0">
              <a:buNone/>
              <a:defRPr sz="1026">
                <a:solidFill>
                  <a:schemeClr val="tx2"/>
                </a:solidFill>
              </a:defRPr>
            </a:lvl1pPr>
            <a:lvl2pPr marL="390997" indent="0">
              <a:buNone/>
              <a:defRPr sz="941">
                <a:solidFill>
                  <a:schemeClr val="tx2"/>
                </a:solidFill>
              </a:defRPr>
            </a:lvl2pPr>
            <a:lvl3pPr marL="781995" indent="0">
              <a:buNone/>
              <a:defRPr sz="898">
                <a:solidFill>
                  <a:schemeClr val="tx2"/>
                </a:solidFill>
              </a:defRPr>
            </a:lvl3pPr>
            <a:lvl4pPr marL="1172992" indent="0">
              <a:buNone/>
              <a:defRPr sz="855"/>
            </a:lvl4pPr>
            <a:lvl5pPr marL="1563990" indent="0">
              <a:buNone/>
              <a:defRPr sz="85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322" y="-171400"/>
            <a:ext cx="1258070" cy="951181"/>
          </a:xfrm>
          <a:prstGeom prst="rect">
            <a:avLst/>
          </a:prstGeom>
        </p:spPr>
      </p:pic>
      <p:sp>
        <p:nvSpPr>
          <p:cNvPr id="15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2908286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ин рисунок на слайд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>
            <a:extLst>
              <a:ext uri="{FF2B5EF4-FFF2-40B4-BE49-F238E27FC236}">
                <a16:creationId xmlns:a16="http://schemas.microsoft.com/office/drawing/2014/main" id="{81E476E1-EFC3-F04D-A5F8-04B210A3CE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8419" y="969577"/>
            <a:ext cx="2002584" cy="5396821"/>
          </a:xfrm>
        </p:spPr>
        <p:txBody>
          <a:bodyPr>
            <a:normAutofit/>
          </a:bodyPr>
          <a:lstStyle>
            <a:lvl1pPr marL="0" indent="0">
              <a:buNone/>
              <a:defRPr sz="1026">
                <a:solidFill>
                  <a:schemeClr val="tx2"/>
                </a:solidFill>
              </a:defRPr>
            </a:lvl1pPr>
            <a:lvl2pPr marL="390997" indent="0">
              <a:buNone/>
              <a:defRPr sz="941">
                <a:solidFill>
                  <a:schemeClr val="tx2"/>
                </a:solidFill>
              </a:defRPr>
            </a:lvl2pPr>
            <a:lvl3pPr marL="781995" indent="0">
              <a:buNone/>
              <a:defRPr sz="898">
                <a:solidFill>
                  <a:schemeClr val="tx2"/>
                </a:solidFill>
              </a:defRPr>
            </a:lvl3pPr>
            <a:lvl4pPr marL="1172992" indent="0">
              <a:buNone/>
              <a:defRPr sz="855">
                <a:solidFill>
                  <a:schemeClr val="tx2"/>
                </a:solidFill>
              </a:defRPr>
            </a:lvl4pPr>
            <a:lvl5pPr>
              <a:defRPr sz="855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CD6B3133-F30C-4846-83FB-2575D9DA53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225" y="969577"/>
            <a:ext cx="6250776" cy="5396821"/>
          </a:xfr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36AE390-439F-8945-8396-2D230D0F909A}"/>
              </a:ext>
            </a:extLst>
          </p:cNvPr>
          <p:cNvCxnSpPr>
            <a:cxnSpLocks/>
          </p:cNvCxnSpPr>
          <p:nvPr/>
        </p:nvCxnSpPr>
        <p:spPr>
          <a:xfrm flipH="1">
            <a:off x="382814" y="577213"/>
            <a:ext cx="8408189" cy="0"/>
          </a:xfrm>
          <a:prstGeom prst="line">
            <a:avLst/>
          </a:prstGeom>
          <a:ln w="19050">
            <a:solidFill>
              <a:srgbClr val="233772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32B7E0AD-1F4E-8E4D-BAE7-028DF47748D3}"/>
              </a:ext>
            </a:extLst>
          </p:cNvPr>
          <p:cNvSpPr txBox="1">
            <a:spLocks/>
          </p:cNvSpPr>
          <p:nvPr/>
        </p:nvSpPr>
        <p:spPr>
          <a:xfrm>
            <a:off x="8130224" y="6366398"/>
            <a:ext cx="660778" cy="331811"/>
          </a:xfrm>
          <a:prstGeom prst="rect">
            <a:avLst/>
          </a:prstGeom>
        </p:spPr>
        <p:txBody>
          <a:bodyPr vert="horz" lIns="78203" tIns="39101" rIns="78203" bIns="39101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4B6055-907B-4646-8C21-AEF938DA6B8D}" type="slidenum">
              <a:rPr lang="ru-RU" sz="1026" b="1" kern="1200" smtClean="0">
                <a:solidFill>
                  <a:srgbClr val="1074B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/>
              <a:t>‹#›</a:t>
            </a:fld>
            <a:endParaRPr lang="ru-RU" sz="1026" b="1" kern="1200" dirty="0">
              <a:solidFill>
                <a:srgbClr val="1074B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939" y="-102601"/>
            <a:ext cx="1131814" cy="855723"/>
          </a:xfrm>
          <a:prstGeom prst="rect">
            <a:avLst/>
          </a:prstGeom>
        </p:spPr>
      </p:pic>
      <p:sp>
        <p:nvSpPr>
          <p:cNvPr id="8" name="Текст 18">
            <a:extLst>
              <a:ext uri="{FF2B5EF4-FFF2-40B4-BE49-F238E27FC236}">
                <a16:creationId xmlns:a16="http://schemas.microsoft.com/office/drawing/2014/main" id="{930D6C47-492D-7643-9DD6-41F7BEB29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814" y="206974"/>
            <a:ext cx="7747411" cy="364003"/>
          </a:xfrm>
        </p:spPr>
        <p:txBody>
          <a:bodyPr>
            <a:noAutofit/>
          </a:bodyPr>
          <a:lstStyle>
            <a:lvl1pPr marL="0" indent="0">
              <a:buNone/>
              <a:defRPr sz="1710" b="1"/>
            </a:lvl1pPr>
            <a:lvl2pPr marL="390997" indent="0">
              <a:buNone/>
              <a:defRPr sz="1710" b="1"/>
            </a:lvl2pPr>
            <a:lvl3pPr marL="781995" indent="0">
              <a:buNone/>
              <a:defRPr sz="1710" b="1"/>
            </a:lvl3pPr>
            <a:lvl4pPr marL="1172992" indent="0">
              <a:buNone/>
              <a:defRPr sz="1710" b="1"/>
            </a:lvl4pPr>
            <a:lvl5pPr marL="1563990" indent="0">
              <a:buNone/>
              <a:defRPr sz="171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675766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83">
          <p15:clr>
            <a:srgbClr val="FBAE40"/>
          </p15:clr>
        </p15:guide>
        <p15:guide id="2" pos="1054">
          <p15:clr>
            <a:srgbClr val="FBAE40"/>
          </p15:clr>
        </p15:guide>
        <p15:guide id="3" pos="1848">
          <p15:clr>
            <a:srgbClr val="FBAE40"/>
          </p15:clr>
        </p15:guide>
        <p15:guide id="4" pos="4207">
          <p15:clr>
            <a:srgbClr val="FBAE40"/>
          </p15:clr>
        </p15:guide>
        <p15:guide id="5" pos="2642">
          <p15:clr>
            <a:srgbClr val="FBAE40"/>
          </p15:clr>
        </p15:guide>
        <p15:guide id="6" pos="3413">
          <p15:clr>
            <a:srgbClr val="FBAE40"/>
          </p15:clr>
        </p15:guide>
        <p15:guide id="7" pos="5000">
          <p15:clr>
            <a:srgbClr val="FBAE40"/>
          </p15:clr>
        </p15:guide>
        <p15:guide id="8" pos="5794">
          <p15:clr>
            <a:srgbClr val="FBAE40"/>
          </p15:clr>
        </p15:guide>
        <p15:guide id="9" pos="6475">
          <p15:clr>
            <a:srgbClr val="FBAE40"/>
          </p15:clr>
        </p15:guide>
        <p15:guide id="10" orient="horz" pos="226">
          <p15:clr>
            <a:srgbClr val="FBAE40"/>
          </p15:clr>
        </p15:guide>
        <p15:guide id="11" orient="horz" pos="1111">
          <p15:clr>
            <a:srgbClr val="FBAE40"/>
          </p15:clr>
        </p15:guide>
        <p15:guide id="12" orient="horz" pos="1882">
          <p15:clr>
            <a:srgbClr val="FBAE40"/>
          </p15:clr>
        </p15:guide>
        <p15:guide id="13" orient="horz" pos="998">
          <p15:clr>
            <a:srgbClr val="FBAE40"/>
          </p15:clr>
        </p15:guide>
        <p15:guide id="14" orient="horz" pos="2767">
          <p15:clr>
            <a:srgbClr val="FBAE40"/>
          </p15:clr>
        </p15:guide>
        <p15:guide id="15" orient="horz" pos="3651">
          <p15:clr>
            <a:srgbClr val="FBAE40"/>
          </p15:clr>
        </p15:guide>
        <p15:guide id="16" orient="horz" pos="4286">
          <p15:clr>
            <a:srgbClr val="FBAE40"/>
          </p15:clr>
        </p15:guide>
        <p15:guide id="17" orient="horz" pos="4399">
          <p15:clr>
            <a:srgbClr val="FBAE40"/>
          </p15:clr>
        </p15:guide>
        <p15:guide id="18" orient="horz" pos="3764">
          <p15:clr>
            <a:srgbClr val="FBAE40"/>
          </p15:clr>
        </p15:guide>
        <p15:guide id="19" orient="horz" pos="4536">
          <p15:clr>
            <a:srgbClr val="FBAE40"/>
          </p15:clr>
        </p15:guide>
        <p15:guide id="20" orient="horz" pos="2880">
          <p15:clr>
            <a:srgbClr val="FBAE40"/>
          </p15:clr>
        </p15:guide>
        <p15:guide id="21" orient="horz" pos="1973">
          <p15:clr>
            <a:srgbClr val="FBAE40"/>
          </p15:clr>
        </p15:guide>
        <p15:guide id="22" pos="941">
          <p15:clr>
            <a:srgbClr val="FBAE40"/>
          </p15:clr>
        </p15:guide>
        <p15:guide id="23" pos="1735">
          <p15:clr>
            <a:srgbClr val="FBAE40"/>
          </p15:clr>
        </p15:guide>
        <p15:guide id="24" pos="2528">
          <p15:clr>
            <a:srgbClr val="FBAE40"/>
          </p15:clr>
        </p15:guide>
        <p15:guide id="25" pos="3322">
          <p15:clr>
            <a:srgbClr val="FBAE40"/>
          </p15:clr>
        </p15:guide>
        <p15:guide id="26" pos="4093">
          <p15:clr>
            <a:srgbClr val="FBAE40"/>
          </p15:clr>
        </p15:guide>
        <p15:guide id="27" pos="4887">
          <p15:clr>
            <a:srgbClr val="FBAE40"/>
          </p15:clr>
        </p15:guide>
        <p15:guide id="28" pos="56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1FDD2-CF90-4845-807B-B274F40BE8C5}" type="datetime1">
              <a:rPr lang="ru-RU" smtClean="0"/>
              <a:t>05.03.2022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300D-2832-0149-8D50-2CB38C9952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90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15" r:id="rId20"/>
    <p:sldLayoutId id="2147483817" r:id="rId21"/>
    <p:sldLayoutId id="2147483838" r:id="rId22"/>
    <p:sldLayoutId id="2147483839" r:id="rId23"/>
  </p:sldLayoutIdLst>
  <p:hf hdr="0" ftr="0" dt="0"/>
  <p:txStyles>
    <p:titleStyle>
      <a:lvl1pPr algn="l" defTabSz="586496" rtl="0" eaLnBrk="1" latinLnBrk="0" hangingPunct="1">
        <a:lnSpc>
          <a:spcPct val="90000"/>
        </a:lnSpc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624" indent="-146624" algn="l" defTabSz="586496" rtl="0" eaLnBrk="1" latinLnBrk="0" hangingPunct="1">
        <a:lnSpc>
          <a:spcPct val="90000"/>
        </a:lnSpc>
        <a:spcBef>
          <a:spcPts val="641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39872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33120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3pPr>
      <a:lvl4pPr marL="1026368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4pPr>
      <a:lvl5pPr marL="1319616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5pPr>
      <a:lvl6pPr marL="1612864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6pPr>
      <a:lvl7pPr marL="1906113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7pPr>
      <a:lvl8pPr marL="2199361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8pPr>
      <a:lvl9pPr marL="2492609" indent="-146624" algn="l" defTabSz="586496" rtl="0" eaLnBrk="1" latinLnBrk="0" hangingPunct="1">
        <a:lnSpc>
          <a:spcPct val="90000"/>
        </a:lnSpc>
        <a:spcBef>
          <a:spcPts val="321"/>
        </a:spcBef>
        <a:buFont typeface="Arial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1pPr>
      <a:lvl2pPr marL="293248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2pPr>
      <a:lvl3pPr marL="586496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879744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4pPr>
      <a:lvl5pPr marL="1172992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5pPr>
      <a:lvl6pPr marL="1466240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6pPr>
      <a:lvl7pPr marL="1759488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7pPr>
      <a:lvl8pPr marL="2052737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8pPr>
      <a:lvl9pPr marL="2345985" algn="l" defTabSz="586496" rtl="0" eaLnBrk="1" latinLnBrk="0" hangingPunct="1">
        <a:defRPr sz="11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1.wdp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microsoft.com/office/2007/relationships/hdphoto" Target="../media/hdphoto1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microsoft.com/office/2007/relationships/hdphoto" Target="../media/hdphoto12.wdp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5.wdp"/><Relationship Id="rId5" Type="http://schemas.openxmlformats.org/officeDocument/2006/relationships/image" Target="../media/image49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7.wdp"/><Relationship Id="rId5" Type="http://schemas.openxmlformats.org/officeDocument/2006/relationships/image" Target="../media/image53.png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g"/><Relationship Id="rId5" Type="http://schemas.microsoft.com/office/2007/relationships/hdphoto" Target="../media/hdphoto8.wdp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microsoft.com/office/2007/relationships/hdphoto" Target="../media/hdphoto10.wdp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F2FBCA-EAEC-BD4D-A59A-1A34F94E8573}"/>
              </a:ext>
            </a:extLst>
          </p:cNvPr>
          <p:cNvSpPr/>
          <p:nvPr/>
        </p:nvSpPr>
        <p:spPr>
          <a:xfrm>
            <a:off x="1806678" y="296863"/>
            <a:ext cx="6977754" cy="6084887"/>
          </a:xfrm>
          <a:prstGeom prst="rect">
            <a:avLst/>
          </a:prstGeom>
          <a:solidFill>
            <a:srgbClr val="0E74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75549-7455-BE4C-9035-E8DE59300131}"/>
              </a:ext>
            </a:extLst>
          </p:cNvPr>
          <p:cNvSpPr txBox="1"/>
          <p:nvPr/>
        </p:nvSpPr>
        <p:spPr>
          <a:xfrm>
            <a:off x="4638677" y="2708920"/>
            <a:ext cx="3755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Инвестиционная программа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ООО «Тюмень Водоканал»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B27CD-39EE-D849-8C60-2657AFD831CE}"/>
              </a:ext>
            </a:extLst>
          </p:cNvPr>
          <p:cNvSpPr txBox="1"/>
          <p:nvPr/>
        </p:nvSpPr>
        <p:spPr>
          <a:xfrm>
            <a:off x="4572000" y="5949280"/>
            <a:ext cx="1594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2"/>
                </a:solidFill>
              </a:rPr>
              <a:t>Март 2022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FE8F71-C4B0-454F-9FDE-BCC28925FD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276" y="1479042"/>
            <a:ext cx="2286928" cy="65240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внешний, гор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5DA6E1A-6F4D-4723-9199-EDD31E129F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91" y="1479042"/>
            <a:ext cx="4158234" cy="389991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ода, внешний, гор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76699652-8531-45DC-86A6-D6243386C0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91" y="1479042"/>
            <a:ext cx="4158234" cy="38999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50A637-03A8-4CF2-8069-19A0F531AF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56" y="1420124"/>
            <a:ext cx="2909404" cy="1624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164E93-139D-4E81-92C9-56A3113DE4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388" y="1496147"/>
            <a:ext cx="1090398" cy="1462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C767BC-9129-4CAB-94E1-72AA74BE84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47092" y="2963515"/>
            <a:ext cx="4158234" cy="241544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45AC9D8-812F-4145-9AAC-1214FF179971}"/>
              </a:ext>
            </a:extLst>
          </p:cNvPr>
          <p:cNvSpPr/>
          <p:nvPr/>
        </p:nvSpPr>
        <p:spPr>
          <a:xfrm>
            <a:off x="346222" y="2953326"/>
            <a:ext cx="4158234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205356C-ECA4-408D-8884-2C2D8270B57B}"/>
              </a:ext>
            </a:extLst>
          </p:cNvPr>
          <p:cNvSpPr/>
          <p:nvPr/>
        </p:nvSpPr>
        <p:spPr>
          <a:xfrm rot="16200000">
            <a:off x="2567028" y="2216824"/>
            <a:ext cx="1544067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B4D419-369D-4517-936A-6A8A28276230}"/>
              </a:ext>
            </a:extLst>
          </p:cNvPr>
          <p:cNvSpPr/>
          <p:nvPr/>
        </p:nvSpPr>
        <p:spPr>
          <a:xfrm rot="16200000">
            <a:off x="-1615544" y="3368823"/>
            <a:ext cx="3949209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FA2A6C-1511-45D8-94BA-A9CE98EDC2DD}"/>
              </a:ext>
            </a:extLst>
          </p:cNvPr>
          <p:cNvSpPr/>
          <p:nvPr/>
        </p:nvSpPr>
        <p:spPr>
          <a:xfrm rot="16200000">
            <a:off x="2528855" y="3363679"/>
            <a:ext cx="3938925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7F8E0CD-12F5-41C0-96C6-B3955FB480F6}"/>
              </a:ext>
            </a:extLst>
          </p:cNvPr>
          <p:cNvSpPr/>
          <p:nvPr/>
        </p:nvSpPr>
        <p:spPr>
          <a:xfrm>
            <a:off x="318567" y="1425467"/>
            <a:ext cx="4215282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DFC0482-99AD-4D30-9D2A-E0396AE4E791}"/>
              </a:ext>
            </a:extLst>
          </p:cNvPr>
          <p:cNvSpPr/>
          <p:nvPr/>
        </p:nvSpPr>
        <p:spPr>
          <a:xfrm>
            <a:off x="346222" y="5306616"/>
            <a:ext cx="4187627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</p:spTree>
    <p:extLst>
      <p:ext uri="{BB962C8B-B14F-4D97-AF65-F5344CB8AC3E}">
        <p14:creationId xmlns:p14="http://schemas.microsoft.com/office/powerpoint/2010/main" val="235338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3">
            <a:extLst>
              <a:ext uri="{FF2B5EF4-FFF2-40B4-BE49-F238E27FC236}">
                <a16:creationId xmlns:a16="http://schemas.microsoft.com/office/drawing/2014/main" id="{CCF30DA9-F089-4893-AFFC-27A335B43EF4}"/>
              </a:ext>
            </a:extLst>
          </p:cNvPr>
          <p:cNvSpPr txBox="1">
            <a:spLocks/>
          </p:cNvSpPr>
          <p:nvPr/>
        </p:nvSpPr>
        <p:spPr>
          <a:xfrm>
            <a:off x="251520" y="135913"/>
            <a:ext cx="7747411" cy="34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6624" indent="-146624" algn="l" defTabSz="586496" rtl="0" eaLnBrk="1" latinLnBrk="0" hangingPunct="1">
              <a:lnSpc>
                <a:spcPct val="90000"/>
              </a:lnSpc>
              <a:spcBef>
                <a:spcPts val="641"/>
              </a:spcBef>
              <a:buFont typeface="Arial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872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120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616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864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6113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361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2609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/>
              <a:t>Новые технологии: песколовки</a:t>
            </a:r>
          </a:p>
        </p:txBody>
      </p:sp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CB82008B-47C0-48DB-8DD9-03C7F5F71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68431"/>
              </p:ext>
            </p:extLst>
          </p:nvPr>
        </p:nvGraphicFramePr>
        <p:xfrm>
          <a:off x="3211090" y="3992308"/>
          <a:ext cx="5646965" cy="205175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646965">
                  <a:extLst>
                    <a:ext uri="{9D8B030D-6E8A-4147-A177-3AD203B41FA5}">
                      <a16:colId xmlns:a16="http://schemas.microsoft.com/office/drawing/2014/main" val="3199608872"/>
                    </a:ext>
                  </a:extLst>
                </a:gridCol>
              </a:tblGrid>
              <a:tr h="3264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Достигнутый эффект</a:t>
                      </a:r>
                      <a:endParaRPr lang="ru-RU" sz="15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22725"/>
                  </a:ext>
                </a:extLst>
              </a:tr>
              <a:tr h="1725339"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Увеличение производительности при запуске 3 блока</a:t>
                      </a:r>
                      <a:r>
                        <a:rPr lang="ru-RU" sz="1500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220 до 260 тыс. м³/сутки:</a:t>
                      </a:r>
                    </a:p>
                    <a:p>
                      <a:pPr algn="l"/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Увеличение эффективности задержания песка в 3 раза;</a:t>
                      </a:r>
                    </a:p>
                    <a:p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Эффективное удаление,  в том числе и мелких фракций песка (0,1-0,09 мм), и его отмыв в бункере, путем включения эрлифта внутренней циркуляции, что позволяет исключить попадание песка на дальнейшие стадии очистки.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8720"/>
                  </a:ext>
                </a:extLst>
              </a:tr>
            </a:tbl>
          </a:graphicData>
        </a:graphic>
      </p:graphicFrame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D2E4AEF7-39F9-44CD-B280-B289992F7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71791"/>
              </p:ext>
            </p:extLst>
          </p:nvPr>
        </p:nvGraphicFramePr>
        <p:xfrm>
          <a:off x="233365" y="3992308"/>
          <a:ext cx="2812140" cy="205175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812140">
                  <a:extLst>
                    <a:ext uri="{9D8B030D-6E8A-4147-A177-3AD203B41FA5}">
                      <a16:colId xmlns:a16="http://schemas.microsoft.com/office/drawing/2014/main" val="3199608872"/>
                    </a:ext>
                  </a:extLst>
                </a:gridCol>
              </a:tblGrid>
              <a:tr h="30409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Проблематика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22725"/>
                  </a:ext>
                </a:extLst>
              </a:tr>
              <a:tr h="1746954">
                <a:tc>
                  <a:txBody>
                    <a:bodyPr/>
                    <a:lstStyle/>
                    <a:p>
                      <a:pPr marL="0" indent="-342900" algn="l" defTabSz="457200" rtl="0" eaLnBrk="1" latinLnBrk="0" hangingPunct="1">
                        <a:buAutoNum type="arabicPeriod"/>
                      </a:pPr>
                      <a:endParaRPr lang="ru-RU" sz="15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342900" algn="l" defTabSz="457200" rtl="0" eaLnBrk="1" latinLnBrk="0" hangingPunct="1">
                        <a:buAutoNum type="arabicPeriod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</a:t>
                      </a:r>
                      <a:r>
                        <a:rPr lang="ru-RU" sz="1500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эффективность очистки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0" indent="-342900" algn="l" defTabSz="457200" rtl="0" eaLnBrk="1" latinLnBrk="0" hangingPunct="1">
                        <a:buAutoNum type="arabicPeriod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Высокая</a:t>
                      </a:r>
                      <a:r>
                        <a:rPr lang="ru-RU" sz="1500" kern="1200" baseline="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степень износа конструкций.</a:t>
                      </a:r>
                      <a:endParaRPr lang="ru-RU" sz="15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buNone/>
                      </a:pPr>
                      <a:endParaRPr lang="ru-RU" sz="15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8720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05D6C5-A09E-440A-9F2F-9D2E291E4E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9" y="980728"/>
            <a:ext cx="4302693" cy="28849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DB95C1-74BF-45D9-81B9-83E46A253342}"/>
              </a:ext>
            </a:extLst>
          </p:cNvPr>
          <p:cNvSpPr/>
          <p:nvPr/>
        </p:nvSpPr>
        <p:spPr>
          <a:xfrm>
            <a:off x="5148895" y="574886"/>
            <a:ext cx="3455553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После реконструкции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343C7B-21E1-4B16-AB11-21D01498C856}"/>
              </a:ext>
            </a:extLst>
          </p:cNvPr>
          <p:cNvSpPr/>
          <p:nvPr/>
        </p:nvSpPr>
        <p:spPr>
          <a:xfrm>
            <a:off x="1125352" y="574886"/>
            <a:ext cx="2519449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До реконструкции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EE68852-50FF-4F17-A194-FA89056A4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34" t="7223" r="6087" b="8366"/>
          <a:stretch/>
        </p:blipFill>
        <p:spPr bwMode="auto">
          <a:xfrm>
            <a:off x="4653882" y="980728"/>
            <a:ext cx="4196930" cy="28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361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74D583C2-65B6-4014-8998-8CCD8811E4C6}"/>
              </a:ext>
            </a:extLst>
          </p:cNvPr>
          <p:cNvSpPr txBox="1">
            <a:spLocks/>
          </p:cNvSpPr>
          <p:nvPr/>
        </p:nvSpPr>
        <p:spPr>
          <a:xfrm>
            <a:off x="417907" y="135913"/>
            <a:ext cx="7747411" cy="34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6624" indent="-146624" algn="l" defTabSz="586496" rtl="0" eaLnBrk="1" latinLnBrk="0" hangingPunct="1">
              <a:lnSpc>
                <a:spcPct val="90000"/>
              </a:lnSpc>
              <a:spcBef>
                <a:spcPts val="641"/>
              </a:spcBef>
              <a:buFont typeface="Arial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872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120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616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864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6113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361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2609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/>
              <a:t>Строительство 3 очереди биологической очистки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38A9E09-647A-4629-998B-B51D0EDF5DEB}"/>
              </a:ext>
            </a:extLst>
          </p:cNvPr>
          <p:cNvSpPr/>
          <p:nvPr/>
        </p:nvSpPr>
        <p:spPr>
          <a:xfrm>
            <a:off x="360597" y="5484789"/>
            <a:ext cx="8422805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kumimoji="1" lang="ru-RU" sz="1300" b="1" dirty="0">
                <a:solidFill>
                  <a:prstClr val="white">
                    <a:lumMod val="50000"/>
                  </a:prstClr>
                </a:solidFill>
              </a:rPr>
              <a:t>3 блок биологической очистки позволит </a:t>
            </a:r>
            <a:r>
              <a:rPr lang="ru-RU" sz="1300" b="1" dirty="0">
                <a:latin typeface="Arial" panose="020B0604020202020204" pitchFamily="34" charset="0"/>
              </a:rPr>
              <a:t>увеличить производительность сооружений </a:t>
            </a:r>
            <a:r>
              <a:rPr kumimoji="1" lang="ru-RU" sz="1300" b="1" dirty="0">
                <a:solidFill>
                  <a:prstClr val="white">
                    <a:lumMod val="50000"/>
                  </a:prstClr>
                </a:solidFill>
              </a:rPr>
              <a:t>до 260 тыс. м3/сут и </a:t>
            </a:r>
            <a:r>
              <a:rPr lang="ru-RU" sz="1300" b="1" dirty="0">
                <a:latin typeface="Arial" panose="020B0604020202020204" pitchFamily="34" charset="0"/>
              </a:rPr>
              <a:t>обеспечить потребность города</a:t>
            </a:r>
            <a:r>
              <a:rPr kumimoji="1" lang="ru-RU" sz="1300" b="1" dirty="0">
                <a:solidFill>
                  <a:prstClr val="white">
                    <a:lumMod val="50000"/>
                  </a:prstClr>
                </a:solidFill>
              </a:rPr>
              <a:t> в очистке стоков с учетом перспективы. Завершение работ позволит </a:t>
            </a:r>
            <a:r>
              <a:rPr lang="ru-RU" sz="1300" b="1" dirty="0">
                <a:latin typeface="Arial" panose="020B0604020202020204" pitchFamily="34" charset="0"/>
              </a:rPr>
              <a:t>приступить к реконструкции </a:t>
            </a:r>
            <a:r>
              <a:rPr kumimoji="1" lang="ru-RU" sz="1300" b="1" dirty="0">
                <a:solidFill>
                  <a:prstClr val="white">
                    <a:lumMod val="50000"/>
                  </a:prstClr>
                </a:solidFill>
              </a:rPr>
              <a:t>1 очереди (1973 г. ) и 2 очереди (2004). Реконструированные сооружения позволят реализовать процесс </a:t>
            </a:r>
            <a:r>
              <a:rPr lang="ru-RU" sz="1300" b="1" dirty="0">
                <a:latin typeface="Arial" panose="020B0604020202020204" pitchFamily="34" charset="0"/>
              </a:rPr>
              <a:t>нитрификации и денитрификации</a:t>
            </a:r>
            <a:r>
              <a:rPr kumimoji="1" lang="ru-RU" sz="1300" b="1" dirty="0">
                <a:solidFill>
                  <a:prstClr val="white">
                    <a:lumMod val="50000"/>
                  </a:prstClr>
                </a:solidFill>
              </a:rPr>
              <a:t>, обеспечить </a:t>
            </a:r>
            <a:r>
              <a:rPr lang="ru-RU" sz="1300" b="1" dirty="0">
                <a:latin typeface="Arial" panose="020B0604020202020204" pitchFamily="34" charset="0"/>
              </a:rPr>
              <a:t>нормативные требования </a:t>
            </a:r>
            <a:r>
              <a:rPr kumimoji="1" lang="ru-RU" sz="1300" b="1" dirty="0">
                <a:solidFill>
                  <a:prstClr val="white">
                    <a:lumMod val="50000"/>
                  </a:prstClr>
                </a:solidFill>
              </a:rPr>
              <a:t>по качеству очищенных сточных вод.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ru-RU" sz="13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799C3-15B9-407E-B15A-161AF4694A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700922"/>
            <a:ext cx="3995936" cy="22198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D0866E-F51C-4417-9997-E3BB2AFC10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96734"/>
            <a:ext cx="4020528" cy="2228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EB872F-9A32-4E10-8C0F-A50FF6F2A3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62" y="3072999"/>
            <a:ext cx="8238276" cy="244423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83F31F6-25EE-46C4-9DC8-7B1849284262}"/>
              </a:ext>
            </a:extLst>
          </p:cNvPr>
          <p:cNvSpPr/>
          <p:nvPr/>
        </p:nvSpPr>
        <p:spPr>
          <a:xfrm>
            <a:off x="611560" y="2352919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white">
                    <a:lumMod val="50000"/>
                  </a:prstClr>
                </a:solidFill>
              </a:rPr>
              <a:t>строящиеся илоуплотнители</a:t>
            </a:r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3338B-709F-4654-8F31-6B63B680C13C}"/>
              </a:ext>
            </a:extLst>
          </p:cNvPr>
          <p:cNvSpPr/>
          <p:nvPr/>
        </p:nvSpPr>
        <p:spPr>
          <a:xfrm>
            <a:off x="7092280" y="775737"/>
            <a:ext cx="144016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white">
                    <a:lumMod val="50000"/>
                  </a:prstClr>
                </a:solidFill>
              </a:rPr>
              <a:t>илоуплотнитель</a:t>
            </a:r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10B667-CB30-436B-AD51-0B37F12EFE57}"/>
              </a:ext>
            </a:extLst>
          </p:cNvPr>
          <p:cNvSpPr/>
          <p:nvPr/>
        </p:nvSpPr>
        <p:spPr>
          <a:xfrm>
            <a:off x="611560" y="3149047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white">
                    <a:lumMod val="50000"/>
                  </a:prstClr>
                </a:solidFill>
              </a:rPr>
              <a:t>строящиеся аэротенки</a:t>
            </a:r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74D583C2-65B6-4014-8998-8CCD8811E4C6}"/>
              </a:ext>
            </a:extLst>
          </p:cNvPr>
          <p:cNvSpPr txBox="1">
            <a:spLocks/>
          </p:cNvSpPr>
          <p:nvPr/>
        </p:nvSpPr>
        <p:spPr>
          <a:xfrm>
            <a:off x="395536" y="139138"/>
            <a:ext cx="9311244" cy="40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6624" indent="-146624" algn="l" defTabSz="586496" rtl="0" eaLnBrk="1" latinLnBrk="0" hangingPunct="1">
              <a:lnSpc>
                <a:spcPct val="90000"/>
              </a:lnSpc>
              <a:spcBef>
                <a:spcPts val="641"/>
              </a:spcBef>
              <a:buFont typeface="Arial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872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120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616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864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6113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361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2609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/>
              <a:t>Реконструкция первичных отстойников с устройством перекрытия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38A9E09-647A-4629-998B-B51D0EDF5DEB}"/>
              </a:ext>
            </a:extLst>
          </p:cNvPr>
          <p:cNvSpPr/>
          <p:nvPr/>
        </p:nvSpPr>
        <p:spPr>
          <a:xfrm>
            <a:off x="566769" y="5712126"/>
            <a:ext cx="9311244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повышение надежности работы сооружений 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Улучшение качества очистки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Исключение возникновения запаха, т.к. сооружения полностью накрыты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kumimoji="1" lang="ru-RU" sz="1400" b="1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ru-RU" sz="1400" b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F77678-0447-4B24-8477-B637435838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48" y="980727"/>
            <a:ext cx="3760149" cy="22287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88A299-DBFB-40C7-8912-34A919F64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088" y="3420570"/>
            <a:ext cx="3760149" cy="2247303"/>
          </a:xfrm>
          <a:prstGeom prst="rect">
            <a:avLst/>
          </a:prstGeom>
        </p:spPr>
      </p:pic>
      <p:pic>
        <p:nvPicPr>
          <p:cNvPr id="16" name="Picture 3" descr="D:\Пугачев\Пугачев ОСК\фото\Фото отстойника ИВР-40 №2\DSC_1350_2 — копия.JPG">
            <a:extLst>
              <a:ext uri="{FF2B5EF4-FFF2-40B4-BE49-F238E27FC236}">
                <a16:creationId xmlns:a16="http://schemas.microsoft.com/office/drawing/2014/main" id="{4997531A-AE58-4CD4-9503-FCB4516D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19" y="3420570"/>
            <a:ext cx="3986273" cy="22422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Пугачев\Пугачев ОСК\фото\Отстойники\DSC_1342 — копия.JPG">
            <a:extLst>
              <a:ext uri="{FF2B5EF4-FFF2-40B4-BE49-F238E27FC236}">
                <a16:creationId xmlns:a16="http://schemas.microsoft.com/office/drawing/2014/main" id="{12C0FAD0-92FD-4F09-A74D-61D0F2B34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200" y="983010"/>
            <a:ext cx="3969792" cy="22263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F55BEB-681B-47B2-BE23-E5B782B55112}"/>
              </a:ext>
            </a:extLst>
          </p:cNvPr>
          <p:cNvSpPr/>
          <p:nvPr/>
        </p:nvSpPr>
        <p:spPr>
          <a:xfrm>
            <a:off x="5220072" y="574886"/>
            <a:ext cx="3455553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После реконструкции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13B721-0C7E-4F4C-BC5C-0E97597D4172}"/>
              </a:ext>
            </a:extLst>
          </p:cNvPr>
          <p:cNvSpPr/>
          <p:nvPr/>
        </p:nvSpPr>
        <p:spPr>
          <a:xfrm>
            <a:off x="1125352" y="574886"/>
            <a:ext cx="2519449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До реконструкции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39077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74D583C2-65B6-4014-8998-8CCD8811E4C6}"/>
              </a:ext>
            </a:extLst>
          </p:cNvPr>
          <p:cNvSpPr txBox="1">
            <a:spLocks/>
          </p:cNvSpPr>
          <p:nvPr/>
        </p:nvSpPr>
        <p:spPr>
          <a:xfrm>
            <a:off x="395536" y="139138"/>
            <a:ext cx="9311244" cy="40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6624" indent="-146624" algn="l" defTabSz="586496" rtl="0" eaLnBrk="1" latinLnBrk="0" hangingPunct="1">
              <a:lnSpc>
                <a:spcPct val="90000"/>
              </a:lnSpc>
              <a:spcBef>
                <a:spcPts val="641"/>
              </a:spcBef>
              <a:buFont typeface="Arial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872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120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616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864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6113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361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2609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/>
              <a:t>Реконструкция воздуходувной станции</a:t>
            </a:r>
          </a:p>
        </p:txBody>
      </p:sp>
      <p:pic>
        <p:nvPicPr>
          <p:cNvPr id="11" name="Picture 4" descr="C:\Users\i.kamelskih\Desktop\GR\преза-вахрин-совет\IMG_2892.JPG">
            <a:extLst>
              <a:ext uri="{FF2B5EF4-FFF2-40B4-BE49-F238E27FC236}">
                <a16:creationId xmlns:a16="http://schemas.microsoft.com/office/drawing/2014/main" id="{7B745751-A29E-4512-BF5E-B1F863027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365" y="1119127"/>
            <a:ext cx="4122612" cy="295404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8C89DC8F-0FA2-4E9A-AF48-FA439D2C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81466"/>
              </p:ext>
            </p:extLst>
          </p:nvPr>
        </p:nvGraphicFramePr>
        <p:xfrm>
          <a:off x="3082718" y="4186636"/>
          <a:ext cx="5768095" cy="2103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68095">
                  <a:extLst>
                    <a:ext uri="{9D8B030D-6E8A-4147-A177-3AD203B41FA5}">
                      <a16:colId xmlns:a16="http://schemas.microsoft.com/office/drawing/2014/main" val="3199608872"/>
                    </a:ext>
                  </a:extLst>
                </a:gridCol>
              </a:tblGrid>
              <a:tr h="2949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Достигнутый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722725"/>
                  </a:ext>
                </a:extLst>
              </a:tr>
              <a:tr h="1740146">
                <a:tc>
                  <a:txBody>
                    <a:bodyPr/>
                    <a:lstStyle/>
                    <a:p>
                      <a:pPr marL="0" indent="-342900" algn="just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надежности работы объекта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</a:p>
                    <a:p>
                      <a:pPr marL="0" indent="-342900" algn="just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необходимым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объемом сжатого воздуха сооружений биологической очистки, при увеличении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мощности сооружений до 260 тыс. м</a:t>
                      </a:r>
                      <a:r>
                        <a:rPr lang="ru-RU" sz="1400" kern="1200" baseline="30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/сутки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учетом плавного регулирования;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-342900" algn="just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Снижение потребления электроэнергии на 17%</a:t>
                      </a:r>
                    </a:p>
                    <a:p>
                      <a:pPr marL="0" marR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Автоматизированное управление процессом подачи воздуха в аэротенки.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872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22201AA-C0A8-4F17-9C70-0716B8EE3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341298"/>
              </p:ext>
            </p:extLst>
          </p:nvPr>
        </p:nvGraphicFramePr>
        <p:xfrm>
          <a:off x="233365" y="4186636"/>
          <a:ext cx="2682451" cy="21031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82451">
                  <a:extLst>
                    <a:ext uri="{9D8B030D-6E8A-4147-A177-3AD203B41FA5}">
                      <a16:colId xmlns:a16="http://schemas.microsoft.com/office/drawing/2014/main" val="3199608872"/>
                    </a:ext>
                  </a:extLst>
                </a:gridCol>
              </a:tblGrid>
              <a:tr h="30764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Проблематика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22725"/>
                  </a:ext>
                </a:extLst>
              </a:tr>
              <a:tr h="1795474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endParaRPr lang="ru-RU" sz="800" dirty="0"/>
                    </a:p>
                    <a:p>
                      <a:pPr marL="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Высокий износ оборудования;</a:t>
                      </a:r>
                    </a:p>
                    <a:p>
                      <a:pPr marL="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Низкая эффективность;</a:t>
                      </a:r>
                    </a:p>
                    <a:p>
                      <a:pPr marL="0" indent="-342900" algn="l" defTabSz="457200" rtl="0" eaLnBrk="1" latinLnBrk="0" hangingPunct="1">
                        <a:buAutoNum type="arabicPeriod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Недостаточная мощность для дальнейшего развития сооружений биологической очистки.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78720"/>
                  </a:ext>
                </a:extLst>
              </a:tr>
            </a:tbl>
          </a:graphicData>
        </a:graphic>
      </p:graphicFrame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33814C-3AD9-40D1-A562-92441B719C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733" y="1075284"/>
            <a:ext cx="4357080" cy="29986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8393AB1-F485-45BB-812B-4039279E7047}"/>
              </a:ext>
            </a:extLst>
          </p:cNvPr>
          <p:cNvSpPr/>
          <p:nvPr/>
        </p:nvSpPr>
        <p:spPr>
          <a:xfrm>
            <a:off x="5350173" y="692696"/>
            <a:ext cx="3455553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После реконструкции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4A9BC17-CEB8-4AD5-BB6E-5ECF8D826A5E}"/>
              </a:ext>
            </a:extLst>
          </p:cNvPr>
          <p:cNvSpPr/>
          <p:nvPr/>
        </p:nvSpPr>
        <p:spPr>
          <a:xfrm>
            <a:off x="1125352" y="692696"/>
            <a:ext cx="2519449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До реконструкции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17614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Текст 3">
            <a:extLst>
              <a:ext uri="{FF2B5EF4-FFF2-40B4-BE49-F238E27FC236}">
                <a16:creationId xmlns:a16="http://schemas.microsoft.com/office/drawing/2014/main" id="{74D583C2-65B6-4014-8998-8CCD8811E4C6}"/>
              </a:ext>
            </a:extLst>
          </p:cNvPr>
          <p:cNvSpPr txBox="1">
            <a:spLocks/>
          </p:cNvSpPr>
          <p:nvPr/>
        </p:nvSpPr>
        <p:spPr>
          <a:xfrm>
            <a:off x="395536" y="139138"/>
            <a:ext cx="9311244" cy="409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6624" indent="-146624" algn="l" defTabSz="586496" rtl="0" eaLnBrk="1" latinLnBrk="0" hangingPunct="1">
              <a:lnSpc>
                <a:spcPct val="90000"/>
              </a:lnSpc>
              <a:spcBef>
                <a:spcPts val="641"/>
              </a:spcBef>
              <a:buFont typeface="Arial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872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120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616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864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6113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361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2609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/>
              <a:t>Строительство сливной станции на входе в очистные сооружения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15C27BE-5E5E-4F73-AA4A-47FABFB5E956}"/>
              </a:ext>
            </a:extLst>
          </p:cNvPr>
          <p:cNvSpPr/>
          <p:nvPr/>
        </p:nvSpPr>
        <p:spPr>
          <a:xfrm>
            <a:off x="6398854" y="886214"/>
            <a:ext cx="2524768" cy="569386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indent="-285735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Производительность станции – 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3 050 м</a:t>
            </a:r>
            <a:r>
              <a:rPr lang="ru-RU" sz="1300" b="1" baseline="300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/сутки;</a:t>
            </a:r>
          </a:p>
          <a:p>
            <a:pPr indent="-285735">
              <a:buFont typeface="Wingdings" panose="05000000000000000000" pitchFamily="2" charset="2"/>
              <a:buChar char="ü"/>
            </a:pPr>
            <a:endParaRPr lang="ru-RU" sz="1300" b="1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35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Одновременная разгрузка 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до 10 машин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indent="-285735">
              <a:buFont typeface="Wingdings" panose="05000000000000000000" pitchFamily="2" charset="2"/>
              <a:buChar char="ü"/>
            </a:pPr>
            <a:endParaRPr lang="ru-RU" sz="13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35">
              <a:buFont typeface="Wingdings" panose="05000000000000000000" pitchFamily="2" charset="2"/>
              <a:buChar char="ü"/>
            </a:pP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Исключение распространения запаха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районах жилой застройки г. Тюмени. </a:t>
            </a:r>
          </a:p>
          <a:p>
            <a:pPr indent="-285735">
              <a:buFont typeface="Wingdings" panose="05000000000000000000" pitchFamily="2" charset="2"/>
              <a:buChar char="ü"/>
            </a:pPr>
            <a:endParaRPr lang="ru-RU" sz="13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35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Управление работы станции в 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автоматическом режиме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контролем показателей поступающих стоков от возчиков ЖБО;</a:t>
            </a:r>
          </a:p>
          <a:p>
            <a:pPr indent="-285735">
              <a:buFont typeface="Wingdings" panose="05000000000000000000" pitchFamily="2" charset="2"/>
              <a:buChar char="ü"/>
            </a:pPr>
            <a:endParaRPr lang="ru-RU" sz="1300" b="1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35">
              <a:buFont typeface="Wingdings" panose="05000000000000000000" pitchFamily="2" charset="2"/>
              <a:buChar char="ü"/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1300" b="1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автоматического определения номеров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автомобилей, сравнение их с базой данных, предоставление разрешение на въезд при положительном лимите на счете, автоматическое списание средств</a:t>
            </a:r>
            <a:endParaRPr lang="ru-RU" sz="1300" b="1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285735">
              <a:buFont typeface="Wingdings" panose="05000000000000000000" pitchFamily="2" charset="2"/>
              <a:buChar char="ü"/>
            </a:pPr>
            <a:endParaRPr lang="ru-RU" sz="1300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21BBF43F-6764-4E43-B40A-249212CC4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377570" cy="41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55CCE9AD-013A-411B-AD9A-62003EE0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14" y="4500462"/>
            <a:ext cx="2825267" cy="18569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C70315D8-EE2B-4B71-BFD6-CE926DBC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378" y="4469445"/>
            <a:ext cx="3127462" cy="1944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5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31">
            <a:extLst>
              <a:ext uri="{FF2B5EF4-FFF2-40B4-BE49-F238E27FC236}">
                <a16:creationId xmlns:a16="http://schemas.microsoft.com/office/drawing/2014/main" id="{EE6C4067-3C5A-4D6A-BEEE-F63681834F4B}"/>
              </a:ext>
            </a:extLst>
          </p:cNvPr>
          <p:cNvSpPr txBox="1">
            <a:spLocks/>
          </p:cNvSpPr>
          <p:nvPr/>
        </p:nvSpPr>
        <p:spPr>
          <a:xfrm>
            <a:off x="519624" y="1166314"/>
            <a:ext cx="397141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54A838"/>
              </a:buClr>
              <a:buSzPts val="5400"/>
            </a:pPr>
            <a:r>
              <a:rPr lang="ru-RU" sz="2625" b="0" dirty="0">
                <a:solidFill>
                  <a:srgbClr val="0E74B9"/>
                </a:solidFill>
                <a:latin typeface="+mn-lt"/>
              </a:rPr>
              <a:t>КОНТАКТЫ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4E9049-C2F5-49EA-B3D8-038ACA5AFF25}"/>
              </a:ext>
            </a:extLst>
          </p:cNvPr>
          <p:cNvSpPr/>
          <p:nvPr/>
        </p:nvSpPr>
        <p:spPr>
          <a:xfrm>
            <a:off x="0" y="296863"/>
            <a:ext cx="332185" cy="6227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3F99D1-CD93-4D14-BB8C-D159F10B29F7}"/>
              </a:ext>
            </a:extLst>
          </p:cNvPr>
          <p:cNvSpPr/>
          <p:nvPr/>
        </p:nvSpPr>
        <p:spPr>
          <a:xfrm>
            <a:off x="1412875" y="6158119"/>
            <a:ext cx="77311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10802-48A0-4ACA-9D2F-49242D4ABC56}"/>
              </a:ext>
            </a:extLst>
          </p:cNvPr>
          <p:cNvSpPr txBox="1"/>
          <p:nvPr/>
        </p:nvSpPr>
        <p:spPr>
          <a:xfrm>
            <a:off x="519624" y="2283373"/>
            <a:ext cx="2694969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625007, Тюмень, 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30 лет Победы, 31,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tmn@rosvodokanal.ru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</a:rPr>
              <a:t>+7(</a:t>
            </a:r>
            <a:r>
              <a:rPr lang="ru-RU" sz="2000" dirty="0">
                <a:solidFill>
                  <a:schemeClr val="accent1"/>
                </a:solidFill>
              </a:rPr>
              <a:t>3452) 540-940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890D51-6508-45AC-8300-94AB77F18619}"/>
              </a:ext>
            </a:extLst>
          </p:cNvPr>
          <p:cNvSpPr txBox="1"/>
          <p:nvPr/>
        </p:nvSpPr>
        <p:spPr>
          <a:xfrm>
            <a:off x="4635156" y="5643564"/>
            <a:ext cx="218957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>
                <a:solidFill>
                  <a:schemeClr val="bg1"/>
                </a:solidFill>
              </a:rPr>
              <a:t>www.rosvodokanal.ru</a:t>
            </a:r>
          </a:p>
        </p:txBody>
      </p:sp>
      <p:pic>
        <p:nvPicPr>
          <p:cNvPr id="19" name="Рисунок 18" descr="Изображение выглядит как вода, внешний, гор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92FDC14-1928-4059-AC00-61582A030E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35" y="595343"/>
            <a:ext cx="4158234" cy="38999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7A5F54-0B84-47CF-ADEE-8FBAD199D2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36425"/>
            <a:ext cx="2909404" cy="16240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ED59C3-1149-47C3-9C76-21B51609BD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1132" y="612448"/>
            <a:ext cx="1090398" cy="14622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EAB0F5-7230-42D3-ADC6-C326141C6F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525836" y="2079816"/>
            <a:ext cx="4158234" cy="2415443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20893B2-60C1-40D9-A0E6-98BC5A81696C}"/>
              </a:ext>
            </a:extLst>
          </p:cNvPr>
          <p:cNvSpPr/>
          <p:nvPr/>
        </p:nvSpPr>
        <p:spPr>
          <a:xfrm>
            <a:off x="4524966" y="2069627"/>
            <a:ext cx="4158234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DDD4333-6ADB-4181-B2A4-FEAF5EDABEEB}"/>
              </a:ext>
            </a:extLst>
          </p:cNvPr>
          <p:cNvSpPr/>
          <p:nvPr/>
        </p:nvSpPr>
        <p:spPr>
          <a:xfrm rot="16200000">
            <a:off x="6745772" y="1333125"/>
            <a:ext cx="1544067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C8D5C5E-F3DB-4AB6-8373-DA7C551DEBB4}"/>
              </a:ext>
            </a:extLst>
          </p:cNvPr>
          <p:cNvSpPr/>
          <p:nvPr/>
        </p:nvSpPr>
        <p:spPr>
          <a:xfrm rot="16200000">
            <a:off x="2563200" y="2485124"/>
            <a:ext cx="3949209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39857F3-7580-482F-B845-26E21FC41A45}"/>
              </a:ext>
            </a:extLst>
          </p:cNvPr>
          <p:cNvSpPr/>
          <p:nvPr/>
        </p:nvSpPr>
        <p:spPr>
          <a:xfrm rot="16200000">
            <a:off x="6707599" y="2479980"/>
            <a:ext cx="3938925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4F003E-2343-4A54-AB2F-581BDE617C06}"/>
              </a:ext>
            </a:extLst>
          </p:cNvPr>
          <p:cNvSpPr/>
          <p:nvPr/>
        </p:nvSpPr>
        <p:spPr>
          <a:xfrm>
            <a:off x="4497311" y="541768"/>
            <a:ext cx="4215282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BDF9D59-02AB-4D0D-AF4C-0DD5A5C05133}"/>
              </a:ext>
            </a:extLst>
          </p:cNvPr>
          <p:cNvSpPr/>
          <p:nvPr/>
        </p:nvSpPr>
        <p:spPr>
          <a:xfrm>
            <a:off x="4524966" y="4422917"/>
            <a:ext cx="4187627" cy="71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</p:spTree>
    <p:extLst>
      <p:ext uri="{BB962C8B-B14F-4D97-AF65-F5344CB8AC3E}">
        <p14:creationId xmlns:p14="http://schemas.microsoft.com/office/powerpoint/2010/main" val="75227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1439" y="663151"/>
            <a:ext cx="5845370" cy="8217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892" y="663151"/>
            <a:ext cx="49027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>
                    <a:lumMod val="50000"/>
                  </a:schemeClr>
                </a:solidFill>
              </a:rPr>
              <a:t>Общий объём инвестиций в развитие систем водоснабжения и водоотведения по Инвестиционной программе ООО «Тюмень Водоканал» на период </a:t>
            </a:r>
          </a:p>
          <a:p>
            <a:pPr algn="ctr"/>
            <a:r>
              <a:rPr lang="ru-RU" sz="1300" b="1" dirty="0">
                <a:solidFill>
                  <a:schemeClr val="bg1">
                    <a:lumMod val="50000"/>
                  </a:schemeClr>
                </a:solidFill>
              </a:rPr>
              <a:t>2017-2025 гг.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04182" y="663151"/>
            <a:ext cx="3456383" cy="821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6808" y="775832"/>
            <a:ext cx="20122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15 153 млн. руб.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НДС)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312" y="1471533"/>
            <a:ext cx="818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Инвестиции в развитие ВиВ г. Тюмени 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2017-2025 гг.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(млн. руб., без НДС)</a:t>
            </a:r>
          </a:p>
        </p:txBody>
      </p:sp>
      <p:sp>
        <p:nvSpPr>
          <p:cNvPr id="24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82814" y="208806"/>
            <a:ext cx="7747411" cy="45434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/>
              <a:t>Инвестиции в развитие систем </a:t>
            </a:r>
            <a:r>
              <a:rPr lang="ru-RU" sz="1700" b="1" dirty="0" err="1"/>
              <a:t>ВиВ</a:t>
            </a:r>
            <a:r>
              <a:rPr lang="ru-RU" sz="1700" b="1" dirty="0"/>
              <a:t> 2017-2025гг. г. Тюмень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0B0C35-F093-470E-978B-4F2F8B15FA15}"/>
              </a:ext>
            </a:extLst>
          </p:cNvPr>
          <p:cNvSpPr txBox="1"/>
          <p:nvPr/>
        </p:nvSpPr>
        <p:spPr>
          <a:xfrm>
            <a:off x="171567" y="6477096"/>
            <a:ext cx="43305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Данные на 2017-2021г  - фактическое исполнение ИП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F28F422-29B8-4AEB-BE0C-795BCE2E1C0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8924" y="2056308"/>
          <a:ext cx="8436763" cy="426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DE05CA2-71DB-48AA-9655-B5D29E2C8C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700" dirty="0"/>
              <a:t>Статус ключевых мероприятий по водоснабжению г. Тюмени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DA9C9-68C9-433A-B452-6F924E7E07E5}"/>
              </a:ext>
            </a:extLst>
          </p:cNvPr>
          <p:cNvSpPr txBox="1"/>
          <p:nvPr/>
        </p:nvSpPr>
        <p:spPr>
          <a:xfrm>
            <a:off x="256109" y="4707737"/>
            <a:ext cx="85643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4795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Мероприятия по модернизации очистных сооружений Велижанского водозабора выполнены в полном объеме, в том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числе проведена </a:t>
            </a:r>
            <a:r>
              <a:rPr lang="ru-RU" sz="1200" b="1" dirty="0">
                <a:latin typeface="Arial" panose="020B0604020202020204" pitchFamily="34" charset="0"/>
              </a:rPr>
              <a:t>автоматизация технологических процессов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(промывка фильтров, система аэрации, обеззараживание, управление скважинами). Современная электролизная позволила </a:t>
            </a:r>
            <a:r>
              <a:rPr lang="ru-RU" sz="1200" b="1" dirty="0">
                <a:latin typeface="Arial" panose="020B0604020202020204" pitchFamily="34" charset="0"/>
              </a:rPr>
              <a:t>исключить опасное производство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– хранение и транспортировку хлора</a:t>
            </a:r>
          </a:p>
          <a:p>
            <a:pPr marL="264795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На Метелевском водозаборе после начала реконструкции из производственного процесса также </a:t>
            </a:r>
            <a:r>
              <a:rPr lang="ru-RU" sz="1200" b="1" dirty="0">
                <a:latin typeface="Arial" panose="020B0604020202020204" pitchFamily="34" charset="0"/>
              </a:rPr>
              <a:t>исключен жидкий хлор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дозирование реагентов полностью </a:t>
            </a:r>
            <a:r>
              <a:rPr lang="ru-RU" sz="1200" b="1" dirty="0">
                <a:latin typeface="Arial" panose="020B0604020202020204" pitchFamily="34" charset="0"/>
              </a:rPr>
              <a:t>автоматизировано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. В настоящее время начаты работы по </a:t>
            </a:r>
            <a:r>
              <a:rPr lang="ru-RU" sz="1200" b="1" dirty="0">
                <a:latin typeface="Arial" panose="020B0604020202020204" pitchFamily="34" charset="0"/>
              </a:rPr>
              <a:t>реконструкции основного блока сооружений очистки 1 и 2 очереди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с блоком углевания.</a:t>
            </a:r>
          </a:p>
          <a:p>
            <a:pPr marL="93345" algn="ctr"/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C120E23-75CF-4CEA-A6C7-1924ED29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46267"/>
              </p:ext>
            </p:extLst>
          </p:nvPr>
        </p:nvGraphicFramePr>
        <p:xfrm>
          <a:off x="395536" y="555526"/>
          <a:ext cx="8352928" cy="4054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348">
                  <a:extLst>
                    <a:ext uri="{9D8B030D-6E8A-4147-A177-3AD203B41FA5}">
                      <a16:colId xmlns:a16="http://schemas.microsoft.com/office/drawing/2014/main" val="2428041828"/>
                    </a:ext>
                  </a:extLst>
                </a:gridCol>
                <a:gridCol w="765685">
                  <a:extLst>
                    <a:ext uri="{9D8B030D-6E8A-4147-A177-3AD203B41FA5}">
                      <a16:colId xmlns:a16="http://schemas.microsoft.com/office/drawing/2014/main" val="392825675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1605371514"/>
                    </a:ext>
                  </a:extLst>
                </a:gridCol>
                <a:gridCol w="1178531">
                  <a:extLst>
                    <a:ext uri="{9D8B030D-6E8A-4147-A177-3AD203B41FA5}">
                      <a16:colId xmlns:a16="http://schemas.microsoft.com/office/drawing/2014/main" val="410121636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547233771"/>
                    </a:ext>
                  </a:extLst>
                </a:gridCol>
              </a:tblGrid>
              <a:tr h="646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 (Основной текст)"/>
                        </a:rPr>
                        <a:t>Мероприятие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Период</a:t>
                      </a:r>
                      <a:r>
                        <a:rPr lang="ru-RU" sz="900" b="1" u="none" strike="noStrike" dirty="0">
                          <a:effectLst/>
                          <a:latin typeface="Arial (Основной текст)"/>
                        </a:rPr>
                        <a:t> реализации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 (Основной текст)"/>
                        </a:rPr>
                        <a:t>Ст-ть согласно ИП</a:t>
                      </a:r>
                    </a:p>
                    <a:p>
                      <a:pPr algn="ctr" fontAlgn="ctr"/>
                      <a:r>
                        <a:rPr lang="ru-RU" sz="900" b="1" u="none" strike="noStrike" baseline="0" dirty="0"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тыс. руб.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без НДС)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Освоение за период 2017- февраль 2022г </a:t>
                      </a:r>
                      <a:r>
                        <a:rPr lang="ru-RU" sz="900" b="1" u="none" strike="noStrike" baseline="0" dirty="0">
                          <a:effectLst/>
                          <a:latin typeface="+mn-lt"/>
                        </a:rPr>
                        <a:t>(</a:t>
                      </a:r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тыс. руб.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без НДС)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 (Основной текст)"/>
                        </a:rPr>
                        <a:t>Статус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166566"/>
                  </a:ext>
                </a:extLst>
              </a:tr>
              <a:tr h="20277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1" i="1" u="none" strike="noStrike" dirty="0">
                          <a:effectLst/>
                          <a:latin typeface="Arial (Основной текст)"/>
                        </a:rPr>
                        <a:t>ВВОС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Arial (Основной текст)"/>
                        </a:rPr>
                        <a:t> 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Arial (Основной текст)"/>
                        </a:rPr>
                        <a:t>392 291,59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370 614,21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effectLst/>
                          <a:latin typeface="Arial (Основной текст)"/>
                        </a:rPr>
                        <a:t> 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69459"/>
                  </a:ext>
                </a:extLst>
              </a:tr>
              <a:tr h="371671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Реконструкция скорых фильтров ВВОС. Реконструкция дренажно-распределительной системы фильтров. Замена фильтрующей загрузки. Автоматизация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2018-2022гг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212 203,56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174 061,19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Мероприятия выполнены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57221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Модернизация сооружений аэрации-дегазации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2018-2022гг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135 936,46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149 014,87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358823"/>
                  </a:ext>
                </a:extLst>
              </a:tr>
              <a:tr h="33382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Модернизация системы обеззараживания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2017-2018г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45 651,57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47 538,15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1821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800" b="1" i="1" u="none" strike="noStrike" dirty="0">
                          <a:effectLst/>
                          <a:latin typeface="Arial (Основной текст)"/>
                        </a:rPr>
                        <a:t>МВОС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Arial (Основной текст)"/>
                        </a:rPr>
                        <a:t> 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Arial (Основной текст)"/>
                        </a:rPr>
                        <a:t>1 839 653,65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882 516,38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effectLst/>
                          <a:latin typeface="Arial (Основной текст)"/>
                        </a:rPr>
                        <a:t> 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86584"/>
                  </a:ext>
                </a:extLst>
              </a:tr>
              <a:tr h="50180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Реконструкция основного блока сооружений: модернизация камер хлопьеобразования, отстойников, автоматизация, реконструкция сопутствующих инженерных систем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2018-2024гг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1 414 465,90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539 001,09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Выполнение СМР первой очереди (смесители, отстойники): </a:t>
                      </a:r>
                    </a:p>
                    <a:p>
                      <a:pPr marL="171450" indent="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   демонтажные работы выполнены;</a:t>
                      </a:r>
                    </a:p>
                    <a:p>
                      <a:pPr marL="171450" indent="0" algn="ctr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800" u="none" strike="noStrike" baseline="0" dirty="0">
                          <a:effectLst/>
                          <a:latin typeface="Arial (Основной текст)"/>
                        </a:rPr>
                        <a:t>   ведутся работы по устройству армокаркаса и бетонированию. 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Запланирован</a:t>
                      </a:r>
                      <a:r>
                        <a:rPr lang="ru-RU" sz="800" u="none" strike="noStrike" baseline="0" dirty="0">
                          <a:effectLst/>
                          <a:latin typeface="Arial (Основной текст)"/>
                        </a:rPr>
                        <a:t> монтаж технологического оборудования в весенне-летний период 2022года.</a:t>
                      </a:r>
                    </a:p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Срок окончания работ - IV квартал 2024г.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274943"/>
                  </a:ext>
                </a:extLst>
              </a:tr>
              <a:tr h="37941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Реконструкция смесителей, реагентного хозяйства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2017-2022гг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300 000,00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222 866,07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124297"/>
                  </a:ext>
                </a:extLst>
              </a:tr>
              <a:tr h="37941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Модернизация системы обеззараживания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2018-2020гг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128 387,75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120 649,22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Arial (Основной текст)"/>
                        </a:rPr>
                        <a:t>Мероприятие выполнено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17604"/>
                  </a:ext>
                </a:extLst>
              </a:tr>
              <a:tr h="371671">
                <a:tc>
                  <a:txBody>
                    <a:bodyPr/>
                    <a:lstStyle/>
                    <a:p>
                      <a:pPr marL="36000" algn="l" defTabSz="586496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Строительство кольцевого водовода, в т.ч. ПД (1 очередь. Корректировка), (d1000мм ориентировочная протяженностью 12 850м) - 1 этап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2024-2026гг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856 709,50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Реализация мероприятия с опережением графика в 2022-2025гг</a:t>
                      </a:r>
                    </a:p>
                    <a:p>
                      <a:pPr marL="36000" algn="ctr" defTabSz="586496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Начало выполнения ПИР – март 2022г</a:t>
                      </a:r>
                    </a:p>
                    <a:p>
                      <a:pPr marL="36000" algn="ctr" defTabSz="586496" rtl="0" eaLnBrk="1" fontAlgn="ctr" latinLnBrk="0" hangingPunct="1"/>
                      <a:r>
                        <a:rPr lang="ru-RU" sz="8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Начало выполнения СМР – июнь 2022г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7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DE05CA2-71DB-48AA-9655-B5D29E2C8C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700" dirty="0"/>
              <a:t>Статус ключевых мероприятий по водоотведению г. Тюмени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37535E0-3F6A-4BF6-B515-7C8203437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68510"/>
              </p:ext>
            </p:extLst>
          </p:nvPr>
        </p:nvGraphicFramePr>
        <p:xfrm>
          <a:off x="179512" y="764704"/>
          <a:ext cx="8712968" cy="5724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428041828"/>
                    </a:ext>
                  </a:extLst>
                </a:gridCol>
                <a:gridCol w="831959">
                  <a:extLst>
                    <a:ext uri="{9D8B030D-6E8A-4147-A177-3AD203B41FA5}">
                      <a16:colId xmlns:a16="http://schemas.microsoft.com/office/drawing/2014/main" val="3928256754"/>
                    </a:ext>
                  </a:extLst>
                </a:gridCol>
                <a:gridCol w="785542">
                  <a:extLst>
                    <a:ext uri="{9D8B030D-6E8A-4147-A177-3AD203B41FA5}">
                      <a16:colId xmlns:a16="http://schemas.microsoft.com/office/drawing/2014/main" val="1605371514"/>
                    </a:ext>
                  </a:extLst>
                </a:gridCol>
                <a:gridCol w="974787">
                  <a:extLst>
                    <a:ext uri="{9D8B030D-6E8A-4147-A177-3AD203B41FA5}">
                      <a16:colId xmlns:a16="http://schemas.microsoft.com/office/drawing/2014/main" val="4101216366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547233771"/>
                    </a:ext>
                  </a:extLst>
                </a:gridCol>
              </a:tblGrid>
              <a:tr h="4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  <a:latin typeface="+mn-lt"/>
                        </a:rPr>
                        <a:t>Мероприятие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  <a:latin typeface="+mn-lt"/>
                        </a:rPr>
                        <a:t>Период реализации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  <a:latin typeface="+mn-lt"/>
                        </a:rPr>
                        <a:t>Ст-ть согласно ИП</a:t>
                      </a:r>
                      <a:r>
                        <a:rPr lang="ru-RU" sz="850" b="1" u="none" strike="noStrike" baseline="0" dirty="0">
                          <a:effectLst/>
                          <a:latin typeface="+mn-lt"/>
                        </a:rPr>
                        <a:t> (</a:t>
                      </a:r>
                      <a:r>
                        <a:rPr lang="ru-RU" sz="850" b="1" u="none" strike="noStrike" dirty="0">
                          <a:effectLst/>
                          <a:latin typeface="+mn-lt"/>
                        </a:rPr>
                        <a:t>тыс. руб.</a:t>
                      </a:r>
                    </a:p>
                    <a:p>
                      <a:pPr algn="ctr" fontAlgn="ctr"/>
                      <a:r>
                        <a:rPr lang="ru-RU" sz="850" b="1" u="none" strike="noStrike" dirty="0">
                          <a:effectLst/>
                          <a:latin typeface="+mn-lt"/>
                        </a:rPr>
                        <a:t>без НДС)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</a:rPr>
                        <a:t>Освоение за период 2017- февраль 2022г </a:t>
                      </a:r>
                      <a:r>
                        <a:rPr lang="ru-RU" sz="800" b="1" u="none" strike="noStrike" baseline="0" dirty="0">
                          <a:effectLst/>
                          <a:latin typeface="+mn-lt"/>
                        </a:rPr>
                        <a:t>(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тыс. руб.</a:t>
                      </a:r>
                    </a:p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без НДС)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u="none" strike="noStrike" dirty="0">
                          <a:effectLst/>
                          <a:latin typeface="+mn-lt"/>
                        </a:rPr>
                        <a:t>Статус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166566"/>
                  </a:ext>
                </a:extLst>
              </a:tr>
              <a:tr h="195712"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ЦОСВ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4 294 629,63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2 929 590,68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046614"/>
                  </a:ext>
                </a:extLst>
              </a:tr>
              <a:tr h="22223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Модернизация песколовок на ГОСК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2018-2020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149 307,11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154 883,64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Мероприятие выполнено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2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Модернизация воздуходувных станций I и II очередей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2018-2020гг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120 722,86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109 879,22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Мероприятие выполнено 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5280"/>
                  </a:ext>
                </a:extLst>
              </a:tr>
              <a:tr h="16033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Реконструкция механического обезвоживания осадка, в т.ч. строительство уплотнения избыточного активного ила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2018-2020гг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173 827,39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181 284,31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Мероприятие выполнено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942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Замена декантера №2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2019г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8 700,00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8 700,00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Мероприятие выполнено 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91169"/>
                  </a:ext>
                </a:extLst>
              </a:tr>
              <a:tr h="28840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Очистка воздуха от загрязняющих веществ от песколовок, цеха решеток на очистных сооружениях канализации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2019-2022гг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200 066,65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174 169,72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Мероприятие выполнено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09852"/>
                  </a:ext>
                </a:extLst>
              </a:tr>
              <a:tr h="230500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сливной станции перед КОС Раневской 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2018-2020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79 020,65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70 947,81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effectLst/>
                          <a:latin typeface="+mn-lt"/>
                        </a:rPr>
                        <a:t>Мероприятие выполнено 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48014"/>
                  </a:ext>
                </a:extLst>
              </a:tr>
              <a:tr h="46025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Строительство III блока биологической очистки с учетом увеличения до 260 тыс.м3/сут: аэротенки;вторичные отстойники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2020-2024гг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2 210 460,18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1 165 786,84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 Произведена замена технологических трубопроводов, реконструкция вторичных радиальных отстойников, ведется строительство </a:t>
                      </a:r>
                      <a:r>
                        <a:rPr lang="ru-RU" sz="800" u="none" strike="noStrike" dirty="0" err="1">
                          <a:effectLst/>
                          <a:latin typeface="+mn-lt"/>
                        </a:rPr>
                        <a:t>аэротенок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Срок окончания работ - IV квартал 2024г.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214048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Реконструкция в комплексе: первичные отстойники (инв. №7с0007417), насосная станция откачки сырого осадка (7с0007403), подводящих-отводящих коммуникаций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2020-2023гг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394 516,84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+mn-lt"/>
                        </a:rPr>
                        <a:t>234 339,91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Мероприятия по первичным отстойникам и подводящим коммуникациям выполнены.</a:t>
                      </a:r>
                    </a:p>
                    <a:p>
                      <a:pPr algn="ctr" fontAlgn="ctr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Проводятся торги по выбору подрядчика на СМР по насосной станции.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230521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Реконструкция напорных канализационных коллекторов от НСВ-7 (Д=1200мм, L=6330п.м) (1этап и 2этап  = 2630м)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2021-2022гг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429 095,82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339 542,23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Поэтапная реализация мероприятия:</a:t>
                      </a:r>
                    </a:p>
                    <a:p>
                      <a:pPr marL="0" marR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1-2 этап - в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едутся СМР,</a:t>
                      </a:r>
                      <a:r>
                        <a:rPr lang="ru-RU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на выполнение комплекса работ ПИР+СМР ("под ключ"). </a:t>
                      </a:r>
                    </a:p>
                    <a:p>
                      <a:pPr marL="0" marR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Срок окончания работ - IV квартал 2022г.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831677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КНС-8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71 196,40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81 509,15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 ПИР – 100%</a:t>
                      </a:r>
                    </a:p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торговой процедуры по выбору подрядной организации на выполнение СМР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КНС-2 по ул.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Мельникайте</a:t>
                      </a:r>
                      <a:endParaRPr lang="ru-RU" sz="85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2020-2022гг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80 569,18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38 673,52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Ведутся СМР, срок окончания работ  -  IV квартал 2022г.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КНС-36 ул. Камчатская, 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2021-2023гг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97 421,56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124 895,43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Ведутся СМР, срок окончания работ  -  IV квартал 2023г.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marL="36000" algn="l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сливной станции в районе пр. </a:t>
                      </a:r>
                      <a:r>
                        <a:rPr lang="ru-RU" sz="85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Воронинские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2020-2022гг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163 333,33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157 022,84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Ведутся СМР, срок окончания работ - IV квартал 2022г.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6936">
                <a:tc>
                  <a:txBody>
                    <a:bodyPr/>
                    <a:lstStyle/>
                    <a:p>
                      <a:pPr marL="36000" algn="l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самотечного подводящего канализационного коллектора d 1500 мм к КНС-7 от ул. 50 лет ВЛКСМ до КНС-7 (ориентировочная протяженность - 1500 м)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2021-2022гг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116 391,66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86496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87 956,06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Ведутся СМР,</a:t>
                      </a:r>
                      <a:r>
                        <a:rPr lang="ru-RU" sz="85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 на выполнение комплекса работ ПИР+СМР ("под ключ"). </a:t>
                      </a:r>
                    </a:p>
                    <a:p>
                      <a:pPr marL="36000" marR="0" indent="0" algn="ctr" defTabSz="5864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окончания работ  -  IV квартал 2022г.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0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35219" y="658901"/>
            <a:ext cx="3278901" cy="477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24765" rIns="49530" bIns="24765" numCol="1" spcCol="1270" anchor="t" anchorCtr="0">
            <a:no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sz="3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201,5 км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сетей водоснабжения  реконструировано, построено (2016-2021 гг.)</a:t>
            </a:r>
            <a:endParaRPr lang="ru-RU" sz="1100" b="1" kern="1200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kern="1200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kern="1200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sz="900" b="1" dirty="0"/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101,5 км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сетей водоотведения  реконструировано, построено (2016-2021 гг.) </a:t>
            </a:r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</a:pPr>
            <a:endParaRPr lang="ru-RU" kern="1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370889" y="153560"/>
            <a:ext cx="8002649" cy="45434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1700" b="1" dirty="0"/>
              <a:t>Строительство и реконструкция сетей ВИВ ООО «Тюмень Водоканал»</a:t>
            </a:r>
            <a:endParaRPr lang="en-US" sz="1700" b="1" dirty="0"/>
          </a:p>
          <a:p>
            <a:pPr marL="0" indent="0">
              <a:buNone/>
            </a:pPr>
            <a:endParaRPr lang="ru-RU" sz="1700" b="1" dirty="0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875F033C-82B2-4933-8281-83B40E67E0E4}"/>
              </a:ext>
            </a:extLst>
          </p:cNvPr>
          <p:cNvSpPr/>
          <p:nvPr/>
        </p:nvSpPr>
        <p:spPr>
          <a:xfrm>
            <a:off x="3885366" y="1138510"/>
            <a:ext cx="974665" cy="157722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трелка: вправо 64">
            <a:extLst>
              <a:ext uri="{FF2B5EF4-FFF2-40B4-BE49-F238E27FC236}">
                <a16:creationId xmlns:a16="http://schemas.microsoft.com/office/drawing/2014/main" id="{14B41B45-18A7-4198-AD01-A177628FB7E7}"/>
              </a:ext>
            </a:extLst>
          </p:cNvPr>
          <p:cNvSpPr/>
          <p:nvPr/>
        </p:nvSpPr>
        <p:spPr>
          <a:xfrm>
            <a:off x="3884022" y="3514774"/>
            <a:ext cx="967464" cy="1577228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A5D8DF-86D7-4B9C-8EC1-8C70864463DD}"/>
              </a:ext>
            </a:extLst>
          </p:cNvPr>
          <p:cNvSpPr txBox="1"/>
          <p:nvPr/>
        </p:nvSpPr>
        <p:spPr>
          <a:xfrm>
            <a:off x="539552" y="5458259"/>
            <a:ext cx="84249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345">
              <a:spcAft>
                <a:spcPts val="600"/>
              </a:spcAft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Повышение темпов реконструкции сетей за счет реализации инвестиционной программы позволило:</a:t>
            </a:r>
          </a:p>
          <a:p>
            <a:pPr marL="264795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достигнуть нормативный </a:t>
            </a:r>
            <a:r>
              <a:rPr lang="ru-RU" sz="1200" b="1" dirty="0">
                <a:latin typeface="Arial" panose="020B0604020202020204" pitchFamily="34" charset="0"/>
              </a:rPr>
              <a:t>показатель обновления инженерных  сетей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(5%), </a:t>
            </a:r>
          </a:p>
          <a:p>
            <a:pPr marL="264795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существенно </a:t>
            </a:r>
            <a:r>
              <a:rPr lang="ru-RU" sz="1200" b="1" dirty="0">
                <a:latin typeface="Arial" panose="020B0604020202020204" pitchFamily="34" charset="0"/>
              </a:rPr>
              <a:t>снизить потери воды;</a:t>
            </a:r>
          </a:p>
          <a:p>
            <a:pPr marL="264795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уменьшить </a:t>
            </a:r>
            <a:r>
              <a:rPr lang="ru-RU" sz="1200" b="1" dirty="0">
                <a:latin typeface="Arial" panose="020B0604020202020204" pitchFamily="34" charset="0"/>
              </a:rPr>
              <a:t>количество раскопок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для устранения аварий;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BC4B117-924A-440C-A355-657B371ED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790311"/>
              </p:ext>
            </p:extLst>
          </p:nvPr>
        </p:nvGraphicFramePr>
        <p:xfrm>
          <a:off x="-1116632" y="453673"/>
          <a:ext cx="5104664" cy="226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2F90CF-8473-4DD4-BBAB-18152BA6E9F1}"/>
              </a:ext>
            </a:extLst>
          </p:cNvPr>
          <p:cNvCxnSpPr/>
          <p:nvPr/>
        </p:nvCxnSpPr>
        <p:spPr>
          <a:xfrm flipV="1">
            <a:off x="1691680" y="764704"/>
            <a:ext cx="0" cy="1656184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41C6ECE-64D2-494B-B2B7-ED9C27097616}"/>
              </a:ext>
            </a:extLst>
          </p:cNvPr>
          <p:cNvSpPr/>
          <p:nvPr/>
        </p:nvSpPr>
        <p:spPr>
          <a:xfrm rot="16200000">
            <a:off x="986753" y="928250"/>
            <a:ext cx="1059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>
                    <a:lumMod val="65000"/>
                  </a:schemeClr>
                </a:solidFill>
              </a:rPr>
              <a:t>заключение </a:t>
            </a:r>
            <a:br>
              <a:rPr lang="ru-RU" sz="9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b="1" dirty="0">
                <a:solidFill>
                  <a:schemeClr val="bg1">
                    <a:lumMod val="65000"/>
                  </a:schemeClr>
                </a:solidFill>
              </a:rPr>
              <a:t>концессии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48E766E4-A19E-4404-9A73-D6955C77B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15328"/>
              </p:ext>
            </p:extLst>
          </p:nvPr>
        </p:nvGraphicFramePr>
        <p:xfrm>
          <a:off x="-1113829" y="3092766"/>
          <a:ext cx="5104663" cy="179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2">
            <a:extLst>
              <a:ext uri="{FF2B5EF4-FFF2-40B4-BE49-F238E27FC236}">
                <a16:creationId xmlns:a16="http://schemas.microsoft.com/office/drawing/2014/main" id="{A2021805-5BBE-48EB-8585-76110BA94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213" y="3212898"/>
            <a:ext cx="714210" cy="3960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defRPr kumimoji="1" sz="1400" b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kumimoji="1" sz="2400">
                <a:latin typeface="Book Antiqu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kumimoji="1" sz="2200">
                <a:latin typeface="Book Antiqu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kumimoji="1" sz="2000">
                <a:latin typeface="Book Antiqu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+mn-cs"/>
              </a:rPr>
              <a:t>27,9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6D01486F-5FE8-41BE-8817-D47CA547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87" y="4068474"/>
            <a:ext cx="714210" cy="3960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ru-RU"/>
            </a:defPPr>
            <a:lvl1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defRPr kumimoji="1" sz="1400" b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kumimoji="1" sz="2400">
                <a:latin typeface="Book Antiqua" pitchFamily="18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kumimoji="1" sz="2200">
                <a:latin typeface="Book Antiqua" pitchFamily="18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kumimoji="1" sz="2000">
                <a:latin typeface="Book Antiqua" pitchFamily="18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kumimoji="1" sz="2000">
                <a:latin typeface="Book Antiqua" pitchFamily="18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+mn-cs"/>
              </a:rPr>
              <a:t>7,0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E758B6B-5B22-4C69-8703-A9067E278A1D}"/>
              </a:ext>
            </a:extLst>
          </p:cNvPr>
          <p:cNvCxnSpPr/>
          <p:nvPr/>
        </p:nvCxnSpPr>
        <p:spPr>
          <a:xfrm flipV="1">
            <a:off x="1721230" y="3015512"/>
            <a:ext cx="0" cy="1656184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851CBC8-29A7-4FDA-BD78-68E454BA878D}"/>
              </a:ext>
            </a:extLst>
          </p:cNvPr>
          <p:cNvSpPr/>
          <p:nvPr/>
        </p:nvSpPr>
        <p:spPr>
          <a:xfrm rot="16200000">
            <a:off x="1016303" y="3218836"/>
            <a:ext cx="1059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bg1">
                    <a:lumMod val="65000"/>
                  </a:schemeClr>
                </a:solidFill>
              </a:rPr>
              <a:t>заключение </a:t>
            </a:r>
            <a:br>
              <a:rPr lang="ru-RU" sz="9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900" b="1" dirty="0">
                <a:solidFill>
                  <a:schemeClr val="bg1">
                    <a:lumMod val="65000"/>
                  </a:schemeClr>
                </a:solidFill>
              </a:rPr>
              <a:t>концессии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52D304-61DF-47E0-A2BE-8157D1D6D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7763" y="591504"/>
            <a:ext cx="1552243" cy="48440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66DBCC-1E28-4ADD-8CF8-BE5456830D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97"/>
          <a:stretch/>
        </p:blipFill>
        <p:spPr>
          <a:xfrm>
            <a:off x="4862824" y="607904"/>
            <a:ext cx="3745901" cy="24848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76AFE0-67E3-4299-A165-243548BB8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1" y="3115468"/>
            <a:ext cx="3751487" cy="234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Мои документы\Проекты\Ключевые задачи, М.Ф. Галиуллин\Хлораторная велижаны февраль 2 2019.jpg">
            <a:extLst>
              <a:ext uri="{FF2B5EF4-FFF2-40B4-BE49-F238E27FC236}">
                <a16:creationId xmlns:a16="http://schemas.microsoft.com/office/drawing/2014/main" id="{D466A18E-BB8F-427C-AA5D-6DC40CF23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040" y="1113350"/>
            <a:ext cx="3282164" cy="24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1BDFAC0-2A51-47E9-A50C-4FBB7EE38869}"/>
              </a:ext>
            </a:extLst>
          </p:cNvPr>
          <p:cNvSpPr txBox="1">
            <a:spLocks/>
          </p:cNvSpPr>
          <p:nvPr/>
        </p:nvSpPr>
        <p:spPr>
          <a:xfrm>
            <a:off x="311142" y="9996"/>
            <a:ext cx="7005464" cy="59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 defTabSz="5864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ПОВЫШЕНИЕ КАЧЕСТВА И БЕЗОПАСНОСТИ РАБОТЫ</a:t>
            </a:r>
            <a:b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СООРУЖЕНИЙ ВОДОПОДГОТОВКИ</a:t>
            </a:r>
          </a:p>
        </p:txBody>
      </p:sp>
      <p:pic>
        <p:nvPicPr>
          <p:cNvPr id="11" name="Picture 3" descr="T:\ВВОС-станция обеззараживания-декабрь2018\OGN_РВ2018_Очистка_058.JPG">
            <a:extLst>
              <a:ext uri="{FF2B5EF4-FFF2-40B4-BE49-F238E27FC236}">
                <a16:creationId xmlns:a16="http://schemas.microsoft.com/office/drawing/2014/main" id="{1C333A09-B552-44E4-AF36-F3FD5AA8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416" y="1113350"/>
            <a:ext cx="2987824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Мои документы\Проекты\Ключевые задачи, М.Ф. Галиуллин\Электролизная велижаны февраль2019.jpg">
            <a:extLst>
              <a:ext uri="{FF2B5EF4-FFF2-40B4-BE49-F238E27FC236}">
                <a16:creationId xmlns:a16="http://schemas.microsoft.com/office/drawing/2014/main" id="{334B95F9-DE7D-473C-825D-D1C088DF2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4417" y="3638807"/>
            <a:ext cx="2987823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Мои документы\Проекты\Ключевые задачи, М.Ф. Галиуллин\Хлораторная склад февраль 2019.jpg">
            <a:extLst>
              <a:ext uri="{FF2B5EF4-FFF2-40B4-BE49-F238E27FC236}">
                <a16:creationId xmlns:a16="http://schemas.microsoft.com/office/drawing/2014/main" id="{A8FE5119-DD4A-455A-A28F-DE0B70EA4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0040" y="3638808"/>
            <a:ext cx="3282164" cy="236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53D347DE-2BBF-4677-91B7-787FC9828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168" y="4453427"/>
            <a:ext cx="1646179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cs typeface="Arial" panose="020B0604020202020204" pitchFamily="34" charset="0"/>
              </a:rPr>
              <a:t>Контейнеры с хлором</a:t>
            </a:r>
            <a:endParaRPr lang="ru-RU" b="1" u="sng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A2EECEAE-6212-40A1-8197-11C27F05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074" y="1664512"/>
            <a:ext cx="947211" cy="73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DC10221-F697-449D-9E04-834ADE595A25}"/>
              </a:ext>
            </a:extLst>
          </p:cNvPr>
          <p:cNvSpPr/>
          <p:nvPr/>
        </p:nvSpPr>
        <p:spPr>
          <a:xfrm>
            <a:off x="432047" y="3172109"/>
            <a:ext cx="133164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white">
                    <a:lumMod val="50000"/>
                  </a:prstClr>
                </a:solidFill>
              </a:rPr>
              <a:t>Хлораторная</a:t>
            </a:r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E075A8-28FC-485E-8F20-CA16BE122251}"/>
              </a:ext>
            </a:extLst>
          </p:cNvPr>
          <p:cNvSpPr/>
          <p:nvPr/>
        </p:nvSpPr>
        <p:spPr>
          <a:xfrm>
            <a:off x="3813874" y="5706399"/>
            <a:ext cx="241431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5887C0"/>
                </a:solidFill>
              </a:rPr>
              <a:t>Новая электролизная</a:t>
            </a:r>
            <a:endParaRPr lang="ru-RU" sz="1200" dirty="0">
              <a:solidFill>
                <a:srgbClr val="5887C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B2DDBB-9C24-4BEC-A065-770A0F74A857}"/>
              </a:ext>
            </a:extLst>
          </p:cNvPr>
          <p:cNvSpPr/>
          <p:nvPr/>
        </p:nvSpPr>
        <p:spPr>
          <a:xfrm>
            <a:off x="432047" y="5522700"/>
            <a:ext cx="72008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prstClr val="white">
                    <a:lumMod val="50000"/>
                  </a:prstClr>
                </a:solidFill>
              </a:rPr>
              <a:t>Склад хлора</a:t>
            </a:r>
            <a:endParaRPr lang="ru-RU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D8F9BB0-BB0F-46DB-BCD9-3D888B85D79E}"/>
              </a:ext>
            </a:extLst>
          </p:cNvPr>
          <p:cNvSpPr/>
          <p:nvPr/>
        </p:nvSpPr>
        <p:spPr>
          <a:xfrm>
            <a:off x="6859765" y="1684546"/>
            <a:ext cx="2053520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ядовитый </a:t>
            </a:r>
            <a:b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</a:b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газ второго </a:t>
            </a:r>
            <a:b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</a:b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класса </a:t>
            </a:r>
            <a:b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</a:b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опасности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058D308-FD91-4FCE-BF64-D28C6AE97F45}"/>
              </a:ext>
            </a:extLst>
          </p:cNvPr>
          <p:cNvSpPr/>
          <p:nvPr/>
        </p:nvSpPr>
        <p:spPr>
          <a:xfrm>
            <a:off x="6840760" y="964466"/>
            <a:ext cx="2051720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400" b="1" dirty="0">
                <a:solidFill>
                  <a:srgbClr val="5887C0"/>
                </a:solidFill>
              </a:rPr>
              <a:t>ИСКЛЮЧЁН</a:t>
            </a:r>
            <a:br>
              <a:rPr kumimoji="1" lang="ru-RU" sz="2400" b="1" dirty="0">
                <a:solidFill>
                  <a:srgbClr val="5887C0"/>
                </a:solidFill>
              </a:rPr>
            </a:br>
            <a:r>
              <a:rPr kumimoji="1" lang="ru-RU" sz="2400" b="1" dirty="0">
                <a:solidFill>
                  <a:srgbClr val="5887C0"/>
                </a:solidFill>
              </a:rPr>
              <a:t>ХЛОР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7F414E6-B269-4EA0-B1B4-A78D53D31E48}"/>
              </a:ext>
            </a:extLst>
          </p:cNvPr>
          <p:cNvSpPr/>
          <p:nvPr/>
        </p:nvSpPr>
        <p:spPr>
          <a:xfrm>
            <a:off x="6884348" y="2764666"/>
            <a:ext cx="2368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200" b="1" dirty="0">
                <a:solidFill>
                  <a:srgbClr val="5887C0"/>
                </a:solidFill>
              </a:rPr>
              <a:t>ЛИКВИДАЦИЯ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600" b="1" dirty="0">
                <a:solidFill>
                  <a:srgbClr val="5887C0"/>
                </a:solidFill>
              </a:rPr>
              <a:t>опасного производственного объекта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226839F-3850-4A14-9883-C2458C5502DB}"/>
              </a:ext>
            </a:extLst>
          </p:cNvPr>
          <p:cNvSpPr/>
          <p:nvPr/>
        </p:nvSpPr>
        <p:spPr>
          <a:xfrm>
            <a:off x="6880570" y="4564866"/>
            <a:ext cx="1582411" cy="16004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за счет автома-тизированной системы дозирования и контроля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782FF7C-94E4-4BE6-B4F6-AD630F832506}"/>
              </a:ext>
            </a:extLst>
          </p:cNvPr>
          <p:cNvSpPr/>
          <p:nvPr/>
        </p:nvSpPr>
        <p:spPr>
          <a:xfrm>
            <a:off x="6861565" y="3844786"/>
            <a:ext cx="2051720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400" b="1" dirty="0">
                <a:solidFill>
                  <a:srgbClr val="5887C0"/>
                </a:solidFill>
              </a:rPr>
              <a:t>УЛУЧШЕНО</a:t>
            </a:r>
            <a:br>
              <a:rPr kumimoji="1" lang="ru-RU" sz="2400" b="1" dirty="0">
                <a:solidFill>
                  <a:srgbClr val="5887C0"/>
                </a:solidFill>
              </a:rPr>
            </a:br>
            <a:r>
              <a:rPr kumimoji="1" lang="ru-RU" sz="2400" b="1" dirty="0">
                <a:solidFill>
                  <a:srgbClr val="5887C0"/>
                </a:solidFill>
              </a:rPr>
              <a:t>КАЧЕСТВО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:a16="http://schemas.microsoft.com/office/drawing/2014/main" id="{5040B2DE-BFA0-470C-A9CD-7C345374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691" y="4826315"/>
            <a:ext cx="534789" cy="49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1EDD97D-3579-40A2-871A-F29C7B839C69}"/>
              </a:ext>
            </a:extLst>
          </p:cNvPr>
          <p:cNvSpPr/>
          <p:nvPr/>
        </p:nvSpPr>
        <p:spPr>
          <a:xfrm>
            <a:off x="3851920" y="702640"/>
            <a:ext cx="3455553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После реконструкции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A99436B-EF7D-4947-A303-4696A107F887}"/>
              </a:ext>
            </a:extLst>
          </p:cNvPr>
          <p:cNvSpPr/>
          <p:nvPr/>
        </p:nvSpPr>
        <p:spPr>
          <a:xfrm>
            <a:off x="837320" y="702640"/>
            <a:ext cx="2519449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До реконструкции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37360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1BDFAC0-2A51-47E9-A50C-4FBB7EE38869}"/>
              </a:ext>
            </a:extLst>
          </p:cNvPr>
          <p:cNvSpPr txBox="1">
            <a:spLocks/>
          </p:cNvSpPr>
          <p:nvPr/>
        </p:nvSpPr>
        <p:spPr>
          <a:xfrm>
            <a:off x="311099" y="25121"/>
            <a:ext cx="7005464" cy="59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 defTabSz="5864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ПОВЫШЕНИЕ КАЧЕСТВА И БЕЗОПАСНОСТИ РАБОТЫ</a:t>
            </a:r>
            <a:b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</a:b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СООРУЖЕНИЙ ВОДОПОДГОТОВКИ ВВОС (1 и 2 очередь)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F65645-36BB-4903-9AEE-0C7982E682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08720"/>
            <a:ext cx="4176464" cy="2424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00D751-8470-488B-AE02-28EB4744C8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648" y="908720"/>
            <a:ext cx="4176823" cy="24249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717159-7EC1-465C-AF3B-46FA7BBE59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649" y="3429000"/>
            <a:ext cx="4189252" cy="24249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211B29-AD58-46B5-B94A-853FA3AB9B2B}"/>
              </a:ext>
            </a:extLst>
          </p:cNvPr>
          <p:cNvSpPr/>
          <p:nvPr/>
        </p:nvSpPr>
        <p:spPr>
          <a:xfrm>
            <a:off x="5350173" y="574886"/>
            <a:ext cx="3455553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После реконструкции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2C1A3C-6DA0-4A2F-8E38-DB042C609884}"/>
              </a:ext>
            </a:extLst>
          </p:cNvPr>
          <p:cNvSpPr/>
          <p:nvPr/>
        </p:nvSpPr>
        <p:spPr>
          <a:xfrm>
            <a:off x="1125352" y="574886"/>
            <a:ext cx="2519449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До реконструкции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F55E4F-22AF-4A0B-97EF-4F56FF5814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7" y="3429000"/>
            <a:ext cx="4180255" cy="2424961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742D7E-E085-485C-A657-AF93720B93EC}"/>
              </a:ext>
            </a:extLst>
          </p:cNvPr>
          <p:cNvSpPr/>
          <p:nvPr/>
        </p:nvSpPr>
        <p:spPr>
          <a:xfrm>
            <a:off x="542977" y="5912509"/>
            <a:ext cx="8262749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После реконструкции 1 и 2 очереди ВВОС в 4 раза увеличена производительность аэраторов-дегазаторов; за счет этого повышена эффективность очистки, достигнуты нормативные показатели очистки воды по железу и марганцу</a:t>
            </a:r>
          </a:p>
        </p:txBody>
      </p:sp>
    </p:spTree>
    <p:extLst>
      <p:ext uri="{BB962C8B-B14F-4D97-AF65-F5344CB8AC3E}">
        <p14:creationId xmlns:p14="http://schemas.microsoft.com/office/powerpoint/2010/main" val="17481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3">
            <a:extLst>
              <a:ext uri="{FF2B5EF4-FFF2-40B4-BE49-F238E27FC236}">
                <a16:creationId xmlns:a16="http://schemas.microsoft.com/office/drawing/2014/main" id="{CCF30DA9-F089-4893-AFFC-27A335B43EF4}"/>
              </a:ext>
            </a:extLst>
          </p:cNvPr>
          <p:cNvSpPr txBox="1">
            <a:spLocks/>
          </p:cNvSpPr>
          <p:nvPr/>
        </p:nvSpPr>
        <p:spPr>
          <a:xfrm>
            <a:off x="382815" y="176422"/>
            <a:ext cx="7747411" cy="34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6624" indent="-146624" algn="l" defTabSz="586496" rtl="0" eaLnBrk="1" latinLnBrk="0" hangingPunct="1">
              <a:lnSpc>
                <a:spcPct val="90000"/>
              </a:lnSpc>
              <a:spcBef>
                <a:spcPts val="641"/>
              </a:spcBef>
              <a:buFont typeface="Arial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872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120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616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864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6113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361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2609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/>
              <a:t>Реконструкция цеха механического обезвоживания ГОСК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07E81A-335F-46A3-AE78-1A98FDD868BD}"/>
              </a:ext>
            </a:extLst>
          </p:cNvPr>
          <p:cNvSpPr/>
          <p:nvPr/>
        </p:nvSpPr>
        <p:spPr>
          <a:xfrm>
            <a:off x="5148895" y="574886"/>
            <a:ext cx="3455553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После реконструкции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4BC46A3-F2A0-4757-867C-2631A1158DD1}"/>
              </a:ext>
            </a:extLst>
          </p:cNvPr>
          <p:cNvSpPr/>
          <p:nvPr/>
        </p:nvSpPr>
        <p:spPr>
          <a:xfrm>
            <a:off x="1125352" y="574886"/>
            <a:ext cx="2519449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До реконструкции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A22F709-3114-437E-AF27-73D39FA84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14" y="908720"/>
            <a:ext cx="4189185" cy="20537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6916C4-E143-4BFD-8104-727EC9C4F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046" y="908720"/>
            <a:ext cx="4122028" cy="20537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DCBE87D-9301-4C7A-B364-97AF0A313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16" y="3052058"/>
            <a:ext cx="4189183" cy="23792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A74BF7C-3786-4755-BA8F-F6838C40F1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045" y="3052056"/>
            <a:ext cx="4095139" cy="23792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2" descr="C:\Users\e.pugachev\Desktop\1.jpg">
            <a:extLst>
              <a:ext uri="{FF2B5EF4-FFF2-40B4-BE49-F238E27FC236}">
                <a16:creationId xmlns:a16="http://schemas.microsoft.com/office/drawing/2014/main" id="{6A062E7E-578D-49AE-B3A6-65F30E3F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3572" y="4365104"/>
            <a:ext cx="1490793" cy="9942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e.pugachev\Desktop\3.jpg">
            <a:extLst>
              <a:ext uri="{FF2B5EF4-FFF2-40B4-BE49-F238E27FC236}">
                <a16:creationId xmlns:a16="http://schemas.microsoft.com/office/drawing/2014/main" id="{07D8D43E-61E5-4392-BDC4-398E3567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660" y="4365104"/>
            <a:ext cx="1522298" cy="10081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9DC851D-8A9B-47B8-AB78-D2041A1E64D4}"/>
              </a:ext>
            </a:extLst>
          </p:cNvPr>
          <p:cNvSpPr/>
          <p:nvPr/>
        </p:nvSpPr>
        <p:spPr>
          <a:xfrm>
            <a:off x="326610" y="6165304"/>
            <a:ext cx="2661213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работы механического обезвоживания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536454C-8CD1-43FA-B63F-1867433B41F7}"/>
              </a:ext>
            </a:extLst>
          </p:cNvPr>
          <p:cNvSpPr/>
          <p:nvPr/>
        </p:nvSpPr>
        <p:spPr>
          <a:xfrm>
            <a:off x="307605" y="5445224"/>
            <a:ext cx="2680219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400" b="1" dirty="0">
                <a:solidFill>
                  <a:srgbClr val="5887C0"/>
                </a:solidFill>
              </a:rPr>
              <a:t>ПОВЫШЕНА НАДЕЖНОСТЬ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04361C4-CF4D-42E4-9D35-A36DD1ADDF24}"/>
              </a:ext>
            </a:extLst>
          </p:cNvPr>
          <p:cNvSpPr/>
          <p:nvPr/>
        </p:nvSpPr>
        <p:spPr>
          <a:xfrm>
            <a:off x="2852778" y="5953833"/>
            <a:ext cx="2661213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контроль и управление параметрами работы установок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7C21A42-B564-4C14-A2FB-4335FDD834CD}"/>
              </a:ext>
            </a:extLst>
          </p:cNvPr>
          <p:cNvSpPr/>
          <p:nvPr/>
        </p:nvSpPr>
        <p:spPr>
          <a:xfrm>
            <a:off x="2956151" y="5539351"/>
            <a:ext cx="2680219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400" b="1" dirty="0">
                <a:solidFill>
                  <a:srgbClr val="5887C0"/>
                </a:solidFill>
              </a:rPr>
              <a:t>АВТОМАТИКА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F162E9C-0937-4884-A223-FC1D65BBC74A}"/>
              </a:ext>
            </a:extLst>
          </p:cNvPr>
          <p:cNvSpPr/>
          <p:nvPr/>
        </p:nvSpPr>
        <p:spPr>
          <a:xfrm>
            <a:off x="5688846" y="6150005"/>
            <a:ext cx="2661213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воздух очищается через сорбционный фильтр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559B3F-CA96-4BD6-B253-B8B7F59BD2F8}"/>
              </a:ext>
            </a:extLst>
          </p:cNvPr>
          <p:cNvSpPr/>
          <p:nvPr/>
        </p:nvSpPr>
        <p:spPr>
          <a:xfrm>
            <a:off x="5688846" y="5445224"/>
            <a:ext cx="2680219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400" b="1" dirty="0">
                <a:solidFill>
                  <a:srgbClr val="5887C0"/>
                </a:solidFill>
              </a:rPr>
              <a:t>ИСКЛЮЧЕНИЕ ЗАПАХОВ</a:t>
            </a:r>
          </a:p>
        </p:txBody>
      </p:sp>
    </p:spTree>
    <p:extLst>
      <p:ext uri="{BB962C8B-B14F-4D97-AF65-F5344CB8AC3E}">
        <p14:creationId xmlns:p14="http://schemas.microsoft.com/office/powerpoint/2010/main" val="10416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07E81A-335F-46A3-AE78-1A98FDD868BD}"/>
              </a:ext>
            </a:extLst>
          </p:cNvPr>
          <p:cNvSpPr/>
          <p:nvPr/>
        </p:nvSpPr>
        <p:spPr>
          <a:xfrm>
            <a:off x="5148895" y="574886"/>
            <a:ext cx="3455553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После реконструкции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4BC46A3-F2A0-4757-867C-2631A1158DD1}"/>
              </a:ext>
            </a:extLst>
          </p:cNvPr>
          <p:cNvSpPr/>
          <p:nvPr/>
        </p:nvSpPr>
        <p:spPr>
          <a:xfrm>
            <a:off x="1125352" y="574886"/>
            <a:ext cx="2519449" cy="37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altLang="ru-RU" b="1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До реконструкции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9DC851D-8A9B-47B8-AB78-D2041A1E64D4}"/>
              </a:ext>
            </a:extLst>
          </p:cNvPr>
          <p:cNvSpPr/>
          <p:nvPr/>
        </p:nvSpPr>
        <p:spPr>
          <a:xfrm>
            <a:off x="270525" y="6021288"/>
            <a:ext cx="2661213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современные решетки </a:t>
            </a:r>
            <a:r>
              <a:rPr kumimoji="1" lang="en-US" sz="1400" b="1" dirty="0">
                <a:solidFill>
                  <a:prstClr val="white">
                    <a:lumMod val="50000"/>
                  </a:prstClr>
                </a:solidFill>
              </a:rPr>
              <a:t>Andritz</a:t>
            </a: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 имеют прозор 5 мм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536454C-8CD1-43FA-B63F-1867433B41F7}"/>
              </a:ext>
            </a:extLst>
          </p:cNvPr>
          <p:cNvSpPr/>
          <p:nvPr/>
        </p:nvSpPr>
        <p:spPr>
          <a:xfrm>
            <a:off x="251520" y="5387081"/>
            <a:ext cx="3529226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000" b="1" dirty="0">
                <a:solidFill>
                  <a:srgbClr val="5887C0"/>
                </a:solidFill>
              </a:rPr>
              <a:t>ПОВЫШЕНО </a:t>
            </a:r>
            <a:br>
              <a:rPr kumimoji="1" lang="ru-RU" sz="2000" b="1" dirty="0">
                <a:solidFill>
                  <a:srgbClr val="5887C0"/>
                </a:solidFill>
              </a:rPr>
            </a:br>
            <a:r>
              <a:rPr kumimoji="1" lang="ru-RU" sz="2000" b="1" dirty="0">
                <a:solidFill>
                  <a:srgbClr val="5887C0"/>
                </a:solidFill>
              </a:rPr>
              <a:t>КАЧЕСТВО ОЧИСТКИ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F162E9C-0937-4884-A223-FC1D65BBC74A}"/>
              </a:ext>
            </a:extLst>
          </p:cNvPr>
          <p:cNvSpPr/>
          <p:nvPr/>
        </p:nvSpPr>
        <p:spPr>
          <a:xfrm>
            <a:off x="3491880" y="6021288"/>
            <a:ext cx="2661213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воздух очищается через сорбционный фильтр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B559B3F-CA96-4BD6-B253-B8B7F59BD2F8}"/>
              </a:ext>
            </a:extLst>
          </p:cNvPr>
          <p:cNvSpPr/>
          <p:nvPr/>
        </p:nvSpPr>
        <p:spPr>
          <a:xfrm>
            <a:off x="3491880" y="5387081"/>
            <a:ext cx="2680219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000" b="1" dirty="0">
                <a:solidFill>
                  <a:srgbClr val="5887C0"/>
                </a:solidFill>
              </a:rPr>
              <a:t>ИСКЛЮЧЕНЫ ЗАПАХИ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0DCF56-C597-44E2-A069-1BAC95502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15" y="994844"/>
            <a:ext cx="4189185" cy="22181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A705EF-CAB3-4DF9-AFCA-656B248A63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948" y="994843"/>
            <a:ext cx="3965501" cy="22181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687973A-F8A7-44F6-8C80-C303281B6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816" y="3284984"/>
            <a:ext cx="2620097" cy="20921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69E7901-B28B-4B4C-B25A-2168E576CB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289855"/>
            <a:ext cx="3965501" cy="20921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" descr="C:\Users\e.pugachev\Desktop\20200414_085907.jpg">
            <a:extLst>
              <a:ext uri="{FF2B5EF4-FFF2-40B4-BE49-F238E27FC236}">
                <a16:creationId xmlns:a16="http://schemas.microsoft.com/office/drawing/2014/main" id="{99839DFF-24F2-4DB4-A5A0-58017169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913" y="3294970"/>
            <a:ext cx="1569087" cy="20821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екст 5">
            <a:extLst>
              <a:ext uri="{FF2B5EF4-FFF2-40B4-BE49-F238E27FC236}">
                <a16:creationId xmlns:a16="http://schemas.microsoft.com/office/drawing/2014/main" id="{A9C728C2-585D-419D-9524-68FF91582B7A}"/>
              </a:ext>
            </a:extLst>
          </p:cNvPr>
          <p:cNvSpPr txBox="1">
            <a:spLocks/>
          </p:cNvSpPr>
          <p:nvPr/>
        </p:nvSpPr>
        <p:spPr>
          <a:xfrm>
            <a:off x="136957" y="135913"/>
            <a:ext cx="7747411" cy="34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46624" indent="-146624" algn="l" defTabSz="586496" rtl="0" eaLnBrk="1" latinLnBrk="0" hangingPunct="1">
              <a:lnSpc>
                <a:spcPct val="90000"/>
              </a:lnSpc>
              <a:spcBef>
                <a:spcPts val="641"/>
              </a:spcBef>
              <a:buFont typeface="Arial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9872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5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3120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2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6368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9616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2864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6113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361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2609" indent="-146624" algn="l" defTabSz="586496" rtl="0" eaLnBrk="1" latinLnBrk="0" hangingPunct="1">
              <a:lnSpc>
                <a:spcPct val="90000"/>
              </a:lnSpc>
              <a:spcBef>
                <a:spcPts val="321"/>
              </a:spcBef>
              <a:buFont typeface="Arial"/>
              <a:buChar char="•"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/>
              <a:t>   Реконструкция сороудерживающего комплекса ГОСК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1F32BB-8A6B-46F5-B7B2-E6406091CAC4}"/>
              </a:ext>
            </a:extLst>
          </p:cNvPr>
          <p:cNvSpPr/>
          <p:nvPr/>
        </p:nvSpPr>
        <p:spPr>
          <a:xfrm>
            <a:off x="6084168" y="5387081"/>
            <a:ext cx="2881154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2000" b="1" dirty="0">
                <a:solidFill>
                  <a:srgbClr val="5887C0"/>
                </a:solidFill>
              </a:rPr>
              <a:t>МИНИМИЗИРОВАН РУЧНОЙ ТРУД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0C84442-94EF-4A3A-9AAD-43781D0D863D}"/>
              </a:ext>
            </a:extLst>
          </p:cNvPr>
          <p:cNvSpPr/>
          <p:nvPr/>
        </p:nvSpPr>
        <p:spPr>
          <a:xfrm>
            <a:off x="6103174" y="6021288"/>
            <a:ext cx="2661213" cy="74121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kumimoji="1" lang="ru-RU" sz="1400" b="1" dirty="0">
                <a:solidFill>
                  <a:prstClr val="white">
                    <a:lumMod val="50000"/>
                  </a:prstClr>
                </a:solidFill>
              </a:rPr>
              <a:t>мусор механизировано собирается и вывозится</a:t>
            </a:r>
          </a:p>
        </p:txBody>
      </p:sp>
    </p:spTree>
    <p:extLst>
      <p:ext uri="{BB962C8B-B14F-4D97-AF65-F5344CB8AC3E}">
        <p14:creationId xmlns:p14="http://schemas.microsoft.com/office/powerpoint/2010/main" val="17008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ТОГ">
  <a:themeElements>
    <a:clrScheme name="Цвет Росводоканал">
      <a:dk1>
        <a:srgbClr val="243870"/>
      </a:dk1>
      <a:lt1>
        <a:srgbClr val="FFFFFF"/>
      </a:lt1>
      <a:dk2>
        <a:srgbClr val="1074B9"/>
      </a:dk2>
      <a:lt2>
        <a:srgbClr val="FFFFFF"/>
      </a:lt2>
      <a:accent1>
        <a:srgbClr val="1074B9"/>
      </a:accent1>
      <a:accent2>
        <a:srgbClr val="EA222C"/>
      </a:accent2>
      <a:accent3>
        <a:srgbClr val="92D050"/>
      </a:accent3>
      <a:accent4>
        <a:srgbClr val="000000"/>
      </a:accent4>
      <a:accent5>
        <a:srgbClr val="8EB3E3"/>
      </a:accent5>
      <a:accent6>
        <a:srgbClr val="D9D9D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ИТОГ" id="{EB2E92D9-2E30-4411-9575-5C1F05655EDB}" vid="{8F64BA4E-CE37-4ED2-A007-0618E218B6B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ИТОГ</Template>
  <TotalTime>115200</TotalTime>
  <Words>1536</Words>
  <Application>Microsoft Office PowerPoint</Application>
  <PresentationFormat>Экран (4:3)</PresentationFormat>
  <Paragraphs>352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Microsoft YaHei</vt:lpstr>
      <vt:lpstr>Arial</vt:lpstr>
      <vt:lpstr>Arial (Основной текст)</vt:lpstr>
      <vt:lpstr>Calibri</vt:lpstr>
      <vt:lpstr>Tahoma</vt:lpstr>
      <vt:lpstr>Times New Roman</vt:lpstr>
      <vt:lpstr>Verdana</vt:lpstr>
      <vt:lpstr>Wingdings</vt:lpstr>
      <vt:lpstr>Wingdings 2</vt:lpstr>
      <vt:lpstr>ИТОГ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Кайгородова Екатерина Владиславовна</dc:creator>
  <cp:lastModifiedBy>Асланова Ольга Викторовна</cp:lastModifiedBy>
  <cp:revision>1754</cp:revision>
  <cp:lastPrinted>2022-03-01T08:13:16Z</cp:lastPrinted>
  <dcterms:created xsi:type="dcterms:W3CDTF">2017-04-17T17:02:44Z</dcterms:created>
  <dcterms:modified xsi:type="dcterms:W3CDTF">2022-03-05T08:09:33Z</dcterms:modified>
</cp:coreProperties>
</file>