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1" r:id="rId3"/>
    <p:sldId id="273" r:id="rId4"/>
    <p:sldId id="274" r:id="rId5"/>
    <p:sldId id="275" r:id="rId6"/>
    <p:sldId id="272" r:id="rId7"/>
    <p:sldId id="276" r:id="rId8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E00D9BD-CB71-4997-896E-6B49475E2EA7}">
          <p14:sldIdLst>
            <p14:sldId id="271"/>
            <p14:sldId id="273"/>
            <p14:sldId id="274"/>
            <p14:sldId id="275"/>
            <p14:sldId id="272"/>
          </p14:sldIdLst>
        </p14:section>
        <p14:section name="Раздел без заголовка" id="{6AD9DB04-C063-44A2-9748-F398F7798EC4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A3AF2"/>
    <a:srgbClr val="008000"/>
    <a:srgbClr val="C41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CD1A-5E47-40B6-9312-331ED4BA6DBB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717461"/>
            <a:ext cx="5438775" cy="4468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72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72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88E8A-65B0-4528-A8D6-E3BACD13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F58B86-8C3C-471A-935A-52301253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D3E7E54-4242-424B-911C-E2DA357EC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919D57A-0AE5-4107-ADA4-A4A63558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A6E51A-C879-4118-A2AF-C232ABD4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CFC819-4C02-4812-A0FA-ED9E8220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18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3267E8-EBB8-4247-84D6-7B8A244A6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03A54D5-A689-4740-BC53-B2FB3709B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CD654F-C5BF-40BB-826A-A0D9CF60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49602C-12B9-4337-AEEB-4965F023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889F1D-6DE6-491F-A058-42FFF74B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8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E67CD0-0B35-4165-97FB-477ABD3B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3730F30-471B-414D-87B1-F6B8D3061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13149A-17A6-49E3-A688-12B8C11D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AA42AF-4380-4CC7-82C7-E58014AB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AABF43-6FE0-462D-99B5-00C237CB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07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4531F5-2AD7-4FCB-9C90-3EB90DAF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3D4A99-870F-4BF1-AADF-BE39E7585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C8105FA-BABB-43E9-AC58-F3B2E005C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B7EE6BE-8466-4A19-A596-1250A57E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D61E1A2-1533-4A30-BECB-3E908150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5986ECD-FEE1-422C-AB2E-F6D395D3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13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E7B825-B344-46F1-A539-0AC9A6AD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F6455FD-9584-4CFD-ADE7-4D31B550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79F9705-515B-4415-97B1-691FADB16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939806E-D7E0-432A-84D6-EEED746E4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EEC22CA-DEC8-483A-807E-E597ACB9D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3A2FC4E-B75B-4058-9844-C6DDE2BE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0861510-74C5-48BB-8A8A-DEAE8078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EA255FF-E223-4EA6-8E08-C05BCD45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8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C5CAE1-35FF-4F22-81AD-910D1FF6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28F8D66-E885-4F92-A0B8-81B327C9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6003F-B81D-4AFE-A108-A6D72A99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CBD86E3-A62C-44E7-820F-F93EFFF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4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CE24A5C-8382-48EE-AFAB-3AD8221D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1A28BE1-8BA1-46CE-967B-D644DDFB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F87F481-38C0-4E8A-ADEC-0CE55A78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0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BFC0C5-C4AA-4EC6-AB0F-0869A1BA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1308877-39F8-490D-9F30-ED0508BD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BBD5822-9D38-4E97-AEFC-1D6CFA7BD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5ED9253-DE1C-4CCE-9C81-8B63179E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10B2FB2-40F1-41E6-834E-94DD1FB6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416B94-F814-4872-B183-92C84472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8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A2D44B-119F-45B4-A206-74738EE4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8EAB720-A004-491D-82E8-567CA59CA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C2FAF26-4C47-4197-B477-CF6E46489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4C221D0-5CC5-4E54-85EA-78B12201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900A832-F79F-4D4F-B3CC-FF3EA92D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72D5D16-DB3E-490F-B395-F7138E1A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23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7D5EE5-6CCF-4C23-BF3F-C0973D81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A97074D-428C-4383-9167-AE69709CB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F6ADAC-8A3F-40A7-A5BD-F0E552F4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C98D461-6D80-4019-9EFB-BAE79499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C1E012-3C39-4833-A605-729EAC40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53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8F7327F-7C6B-4F06-90D6-8EEC667C3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BBEBBF8-2237-455F-A1E3-8709EDAC9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20A498-CDBA-4FB6-AD74-251464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93D475-5A31-4F53-9676-684AED51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FB20C1E-1EC1-4701-BD99-6B5A49F2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314743-0945-4FDE-8254-B48CB476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2562BA4-5CF5-4970-B35A-C88F850C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2D7B23-0AA4-4F83-B07B-B19EBCD55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E0A2-8F0B-4F41-94F3-81AE170A1B43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A16679-2E30-4072-8B84-2E121074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97FD3A-E948-49AB-8DEE-A2333AEB4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8D03-71EA-473F-953B-D3C0F333D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7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2698231"/>
            <a:ext cx="8682279" cy="1944216"/>
          </a:xfrm>
        </p:spPr>
        <p:txBody>
          <a:bodyPr>
            <a:normAutofit/>
          </a:bodyPr>
          <a:lstStyle/>
          <a:p>
            <a:r>
              <a:rPr lang="ru-RU" sz="2400" b="1" dirty="0"/>
              <a:t>Применение механизмов государственно-частного партнерства для реализации инфраструктурных проектов в сфере теплоснабжения, водоснабжения и водоотведения</a:t>
            </a:r>
            <a:br>
              <a:rPr lang="ru-RU" sz="2400" b="1" dirty="0"/>
            </a:b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endParaRPr lang="ru-RU" sz="2400" b="1" dirty="0"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5"/>
            <a:ext cx="1547664" cy="132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135465"/>
            <a:ext cx="1224137" cy="117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7740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4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6056" y="57740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8388DEB4-7567-41FA-B5A5-06D68E2EE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6"/>
            <a:ext cx="789942" cy="75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0304911-12CD-4AE8-88EF-E54EBDC0A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53" y="539247"/>
            <a:ext cx="499915" cy="4938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49466" y="1206203"/>
            <a:ext cx="3209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Правовая структура </a:t>
            </a:r>
            <a:endParaRPr lang="ru-RU" sz="2400" b="1" dirty="0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4303" y="1841005"/>
            <a:ext cx="785529" cy="92980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0733" y="2553747"/>
            <a:ext cx="1325880" cy="134272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372366" y="1772817"/>
            <a:ext cx="55201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Муниципальное образование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Сети водоснабжения и  водоотведения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Сети теплоснабжения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107504" y="4320497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Конкурсный отбор и (или) заключение соглашения на основании ЧКИ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Трансформация договора аренды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6822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6056" y="57740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8388DEB4-7567-41FA-B5A5-06D68E2EE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6"/>
            <a:ext cx="789942" cy="75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0304911-12CD-4AE8-88EF-E54EBDC0A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53" y="539247"/>
            <a:ext cx="499915" cy="4938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49466" y="1206203"/>
            <a:ext cx="3209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Статистика проектов</a:t>
            </a:r>
            <a:endParaRPr lang="ru-RU" sz="2400" b="1" dirty="0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03" y="2886278"/>
            <a:ext cx="785529" cy="92980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428" y="4066074"/>
            <a:ext cx="1325880" cy="134272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372366" y="1772817"/>
            <a:ext cx="5520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kern="0" dirty="0" smtClean="0">
                <a:solidFill>
                  <a:prstClr val="black"/>
                </a:solidFill>
              </a:rPr>
              <a:t> </a:t>
            </a:r>
            <a:endParaRPr lang="ru-RU" b="1" u="sng" kern="0" dirty="0" smtClean="0">
              <a:solidFill>
                <a:prstClr val="black"/>
              </a:solidFill>
            </a:endParaRPr>
          </a:p>
          <a:p>
            <a:r>
              <a:rPr lang="ru-RU" b="1" kern="0" dirty="0" smtClean="0">
                <a:solidFill>
                  <a:prstClr val="black"/>
                </a:solidFill>
              </a:rPr>
              <a:t> </a:t>
            </a:r>
            <a:r>
              <a:rPr lang="ru-RU" sz="2400" b="1" kern="0" dirty="0" smtClean="0">
                <a:solidFill>
                  <a:prstClr val="black"/>
                </a:solidFill>
              </a:rPr>
              <a:t> </a:t>
            </a:r>
            <a:endParaRPr lang="ru-RU" sz="2400" b="1" kern="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73036" y="5024903"/>
            <a:ext cx="505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kern="0" dirty="0" smtClean="0">
                <a:solidFill>
                  <a:prstClr val="black"/>
                </a:solidFill>
              </a:rPr>
              <a:t> </a:t>
            </a:r>
            <a:endParaRPr lang="ru-RU" sz="2400" b="1" kern="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536174"/>
            <a:ext cx="68407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 данным ГАС «Управление»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155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– общее количество концессионных соглашений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</a:t>
            </a:r>
            <a:r>
              <a:rPr lang="ru-RU" sz="2400" kern="0" dirty="0" smtClean="0">
                <a:solidFill>
                  <a:prstClr val="black"/>
                </a:solidFill>
              </a:rPr>
              <a:t>сфере коммунальной инфраструктуры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260,88 млн.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рублей - общий объем инвестиций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7974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971600" y="1455910"/>
            <a:ext cx="7888935" cy="897421"/>
          </a:xfrm>
          <a:prstGeom prst="rect">
            <a:avLst/>
          </a:prstGeom>
          <a:solidFill>
            <a:srgbClr val="0A9840">
              <a:alpha val="48000"/>
            </a:srgb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lvl="0"/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Сети водоснабжения и  водоотведения 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Сети </a:t>
            </a:r>
            <a:r>
              <a:rPr lang="ru-RU" sz="2400" b="1" dirty="0">
                <a:solidFill>
                  <a:prstClr val="black"/>
                </a:solidFill>
              </a:rPr>
              <a:t>теплоснабжения </a:t>
            </a:r>
          </a:p>
          <a:p>
            <a:pPr lvl="0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2" name="CustomShape 4"/>
          <p:cNvSpPr/>
          <p:nvPr/>
        </p:nvSpPr>
        <p:spPr>
          <a:xfrm>
            <a:off x="5292081" y="2413930"/>
            <a:ext cx="3568454" cy="642114"/>
          </a:xfrm>
          <a:prstGeom prst="rect">
            <a:avLst/>
          </a:prstGeom>
          <a:solidFill>
            <a:srgbClr val="0A9840">
              <a:alpha val="41000"/>
            </a:srgb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/>
            <a:r>
              <a:rPr lang="ru-RU" sz="2400" spc="-1" dirty="0">
                <a:latin typeface="Times New Roman"/>
                <a:ea typeface="DejaVu Sans"/>
              </a:rPr>
              <a:t>Муниципальное образование</a:t>
            </a:r>
          </a:p>
        </p:txBody>
      </p:sp>
      <p:sp>
        <p:nvSpPr>
          <p:cNvPr id="13" name="CustomShape 5"/>
          <p:cNvSpPr/>
          <p:nvPr/>
        </p:nvSpPr>
        <p:spPr>
          <a:xfrm>
            <a:off x="971600" y="2472561"/>
            <a:ext cx="3201919" cy="485460"/>
          </a:xfrm>
          <a:prstGeom prst="rect">
            <a:avLst/>
          </a:prstGeom>
          <a:solidFill>
            <a:srgbClr val="0A9840">
              <a:alpha val="41000"/>
            </a:srgb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latin typeface="Times New Roman"/>
              </a:rPr>
              <a:t>Концессионер</a:t>
            </a:r>
            <a:endParaRPr lang="ru-RU" sz="2400" spc="-1" dirty="0">
              <a:latin typeface="Arial"/>
            </a:endParaRPr>
          </a:p>
        </p:txBody>
      </p:sp>
      <p:sp>
        <p:nvSpPr>
          <p:cNvPr id="14" name="CustomShape 6"/>
          <p:cNvSpPr/>
          <p:nvPr/>
        </p:nvSpPr>
        <p:spPr>
          <a:xfrm>
            <a:off x="6779738" y="3056411"/>
            <a:ext cx="270" cy="2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Line 10"/>
          <p:cNvSpPr/>
          <p:nvPr/>
        </p:nvSpPr>
        <p:spPr>
          <a:xfrm flipH="1">
            <a:off x="971600" y="2952219"/>
            <a:ext cx="17472" cy="1970880"/>
          </a:xfrm>
          <a:prstGeom prst="line">
            <a:avLst/>
          </a:prstGeom>
          <a:ln w="19050">
            <a:solidFill>
              <a:srgbClr val="EB1B2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11"/>
          <p:cNvSpPr/>
          <p:nvPr/>
        </p:nvSpPr>
        <p:spPr>
          <a:xfrm>
            <a:off x="1154103" y="3189591"/>
            <a:ext cx="3878011" cy="997082"/>
          </a:xfrm>
          <a:prstGeom prst="rect">
            <a:avLst/>
          </a:prstGeom>
          <a:solidFill>
            <a:srgbClr val="0A9840">
              <a:alpha val="41000"/>
            </a:srgb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latin typeface="Times New Roman"/>
                <a:ea typeface="DejaVu Sans"/>
              </a:rPr>
              <a:t>Создание/реконструкция объекта </a:t>
            </a:r>
            <a:endParaRPr lang="ru-RU" b="1" spc="-1" dirty="0">
              <a:latin typeface="Arial"/>
            </a:endParaRPr>
          </a:p>
        </p:txBody>
      </p:sp>
      <p:sp>
        <p:nvSpPr>
          <p:cNvPr id="20" name="CustomShape 12"/>
          <p:cNvSpPr/>
          <p:nvPr/>
        </p:nvSpPr>
        <p:spPr>
          <a:xfrm>
            <a:off x="1136936" y="4532073"/>
            <a:ext cx="3895178" cy="837171"/>
          </a:xfrm>
          <a:prstGeom prst="rect">
            <a:avLst/>
          </a:prstGeom>
          <a:solidFill>
            <a:srgbClr val="0A9840">
              <a:alpha val="41000"/>
            </a:srgbClr>
          </a:solid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latin typeface="Times New Roman"/>
                <a:ea typeface="DejaVu Sans"/>
              </a:rPr>
              <a:t>Осуществление деятельности с использование (эксплуатация) объекта  </a:t>
            </a:r>
            <a:endParaRPr lang="ru-RU" spc="-1" dirty="0">
              <a:latin typeface="Arial"/>
            </a:endParaRPr>
          </a:p>
        </p:txBody>
      </p:sp>
      <p:sp>
        <p:nvSpPr>
          <p:cNvPr id="23" name="CustomShape 15"/>
          <p:cNvSpPr/>
          <p:nvPr/>
        </p:nvSpPr>
        <p:spPr>
          <a:xfrm>
            <a:off x="982995" y="4922231"/>
            <a:ext cx="156600" cy="2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EB1B24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16"/>
          <p:cNvSpPr/>
          <p:nvPr/>
        </p:nvSpPr>
        <p:spPr>
          <a:xfrm>
            <a:off x="980336" y="3593044"/>
            <a:ext cx="156600" cy="2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EB1B24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16"/>
          <p:cNvSpPr/>
          <p:nvPr/>
        </p:nvSpPr>
        <p:spPr>
          <a:xfrm rot="14711603" flipH="1">
            <a:off x="4492085" y="2187177"/>
            <a:ext cx="470001" cy="102761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ED1B24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81" y="1390285"/>
            <a:ext cx="425357" cy="62502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2" y="2239252"/>
            <a:ext cx="570318" cy="624542"/>
          </a:xfrm>
          <a:prstGeom prst="rect">
            <a:avLst/>
          </a:prstGeom>
        </p:spPr>
      </p:pic>
      <p:sp>
        <p:nvSpPr>
          <p:cNvPr id="11" name="Правая фигурная скобка 10"/>
          <p:cNvSpPr/>
          <p:nvPr/>
        </p:nvSpPr>
        <p:spPr>
          <a:xfrm>
            <a:off x="5047914" y="3281460"/>
            <a:ext cx="307678" cy="8074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5" name="TextBox 14"/>
          <p:cNvSpPr txBox="1"/>
          <p:nvPr/>
        </p:nvSpPr>
        <p:spPr>
          <a:xfrm>
            <a:off x="5400668" y="3166042"/>
            <a:ext cx="367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 счет бюджетных, собственных и кредитных средств (возможны вариативности сочетания)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5063392" y="4579331"/>
            <a:ext cx="337276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33" name="TextBox 32"/>
          <p:cNvSpPr txBox="1"/>
          <p:nvPr/>
        </p:nvSpPr>
        <p:spPr>
          <a:xfrm>
            <a:off x="5400668" y="4467181"/>
            <a:ext cx="311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регулируемым тарифам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76056" y="621492"/>
            <a:ext cx="43114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 </a:t>
            </a:r>
            <a:endParaRPr lang="ru-RU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4067945" y="558924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="" xmlns:a16="http://schemas.microsoft.com/office/drawing/2014/main" id="{8388DEB4-7567-41FA-B5A5-06D68E2EE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6"/>
            <a:ext cx="789942" cy="75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B0304911-12CD-4AE8-88EF-E54EBDC0A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253" y="539247"/>
            <a:ext cx="499915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268" y="1145531"/>
            <a:ext cx="8823220" cy="4659733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/>
        </p:nvSpPr>
        <p:spPr>
          <a:xfrm>
            <a:off x="1156639" y="1678691"/>
            <a:ext cx="1404156" cy="68580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инициатива заключения соглашения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344771" y="2078360"/>
            <a:ext cx="594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38837" y="1678691"/>
            <a:ext cx="1755195" cy="68580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уполномоченным органом предложения (30 дней)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94032" y="2083736"/>
            <a:ext cx="3240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18068" y="1678691"/>
            <a:ext cx="2187243" cy="68580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заключения КС на предложенных условиях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6773263" y="2364491"/>
            <a:ext cx="216024" cy="259305"/>
          </a:xfrm>
          <a:prstGeom prst="downArrow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5161" y="2623796"/>
            <a:ext cx="1512168" cy="81009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 с инициатором и подготовка измененного предложения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100584" y="2416939"/>
            <a:ext cx="259307" cy="165872"/>
          </a:xfrm>
          <a:prstGeom prst="rightArrow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4951" y="2635258"/>
            <a:ext cx="1819926" cy="798629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предложения о заключении КС (10 дней)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611245" y="343388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585131" y="3865934"/>
            <a:ext cx="1782198" cy="73980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измененного предложения (3 дня)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5147302" y="4189970"/>
            <a:ext cx="437830" cy="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147301" y="3541898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7" idx="1"/>
          </p:cNvCxnSpPr>
          <p:nvPr/>
        </p:nvCxnSpPr>
        <p:spPr>
          <a:xfrm flipH="1" flipV="1">
            <a:off x="3586909" y="3034572"/>
            <a:ext cx="37804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586909" y="3034573"/>
            <a:ext cx="0" cy="777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830825" y="3811929"/>
            <a:ext cx="1998223" cy="594067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заявок от третьих лиц (45 дней) 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4288987" y="4460000"/>
            <a:ext cx="162018" cy="216024"/>
          </a:xfrm>
          <a:prstGeom prst="downArrow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046849" y="4460000"/>
            <a:ext cx="162018" cy="216024"/>
          </a:xfrm>
          <a:prstGeom prst="downArrow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26969" y="4730030"/>
            <a:ext cx="1944216" cy="63179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заключении КС с инициатором 30 дней)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96699" y="4730030"/>
            <a:ext cx="2106234" cy="75608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поступлении заявок и заключение КС на конкурсной основе в общем порядке (срок не установлен) 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46849" y="2370222"/>
            <a:ext cx="0" cy="36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318659" y="2737450"/>
            <a:ext cx="1927937" cy="480413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Мотивированный отказ от заключения КС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02633" y="3811927"/>
            <a:ext cx="1242138" cy="4385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*общий срок заключения соглашения без конкурса-прим.4 месяца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4993" y="2389287"/>
            <a:ext cx="272387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36402" y="2389287"/>
            <a:ext cx="395626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03635" y="4462693"/>
            <a:ext cx="388506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4951" y="4457126"/>
            <a:ext cx="32403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="" xmlns:a16="http://schemas.microsoft.com/office/drawing/2014/main" id="{8388DEB4-7567-41FA-B5A5-06D68E2EE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6"/>
            <a:ext cx="789942" cy="75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0304911-12CD-4AE8-88EF-E54EBDC0A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53" y="539247"/>
            <a:ext cx="499915" cy="493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57025" y="6019654"/>
            <a:ext cx="440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</a:p>
        </p:txBody>
      </p:sp>
    </p:spTree>
    <p:extLst>
      <p:ext uri="{BB962C8B-B14F-4D97-AF65-F5344CB8AC3E}">
        <p14:creationId xmlns:p14="http://schemas.microsoft.com/office/powerpoint/2010/main" val="30145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2698231"/>
            <a:ext cx="8682279" cy="7368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Благодарю за внимание! 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endParaRPr lang="ru-RU" sz="2400" b="1" dirty="0"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295"/>
            <a:ext cx="1547664" cy="132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135465"/>
            <a:ext cx="1224137" cy="117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774034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Агентство инвестиционного развития Республики Татарстан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45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12402</TotalTime>
  <Words>238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DejaVu Sans</vt:lpstr>
      <vt:lpstr>Times New Roman</vt:lpstr>
      <vt:lpstr>Тема Office</vt:lpstr>
      <vt:lpstr>1_Тема Office</vt:lpstr>
      <vt:lpstr>Применение механизмов государственно-частного партнерства для реализации инфраструктурных проектов в сфере теплоснабжения, водоснабжения и водоотведения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кадровой политики  Агентства инвестиционного развития Республики Татарстан</dc:title>
  <dc:creator>Ксения Юрьевна Михайленко</dc:creator>
  <cp:lastModifiedBy>Admin</cp:lastModifiedBy>
  <cp:revision>205</cp:revision>
  <cp:lastPrinted>2021-12-30T10:49:29Z</cp:lastPrinted>
  <dcterms:created xsi:type="dcterms:W3CDTF">2015-06-23T10:46:10Z</dcterms:created>
  <dcterms:modified xsi:type="dcterms:W3CDTF">2022-03-11T06:14:07Z</dcterms:modified>
</cp:coreProperties>
</file>